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322" r:id="rId6"/>
    <p:sldId id="257" r:id="rId7"/>
    <p:sldId id="258"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319" r:id="rId29"/>
    <p:sldId id="282" r:id="rId30"/>
    <p:sldId id="283" r:id="rId31"/>
    <p:sldId id="284" r:id="rId32"/>
    <p:sldId id="285" r:id="rId33"/>
    <p:sldId id="286" r:id="rId34"/>
    <p:sldId id="287" r:id="rId35"/>
    <p:sldId id="288" r:id="rId36"/>
    <p:sldId id="320"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21" r:id="rId53"/>
    <p:sldId id="306" r:id="rId54"/>
    <p:sldId id="307" r:id="rId55"/>
    <p:sldId id="308" r:id="rId56"/>
    <p:sldId id="309" r:id="rId57"/>
    <p:sldId id="310" r:id="rId58"/>
    <p:sldId id="311" r:id="rId59"/>
    <p:sldId id="314" r:id="rId60"/>
    <p:sldId id="313" r:id="rId61"/>
    <p:sldId id="312" r:id="rId62"/>
    <p:sldId id="315" r:id="rId63"/>
    <p:sldId id="316" r:id="rId64"/>
    <p:sldId id="317" r:id="rId65"/>
    <p:sldId id="318" r:id="rId6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8"/>
    <p:restoredTop sz="94268"/>
  </p:normalViewPr>
  <p:slideViewPr>
    <p:cSldViewPr snapToGrid="0" snapToObjects="1">
      <p:cViewPr varScale="1">
        <p:scale>
          <a:sx n="83" d="100"/>
          <a:sy n="83" d="100"/>
        </p:scale>
        <p:origin x="65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viewProps" Target="viewProps.xml"/><Relationship Id="rId7" Type="http://schemas.openxmlformats.org/officeDocument/2006/relationships/slide" Target="slides/slide3.xml"/><Relationship Id="rId71"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asha Robertson" userId="40240c759480c2fe" providerId="LiveId" clId="{AC46DC06-8764-46EE-9998-57C1ED0A91A0}"/>
    <pc:docChg chg="undo custSel modSld">
      <pc:chgData name="Natasha Robertson" userId="40240c759480c2fe" providerId="LiveId" clId="{AC46DC06-8764-46EE-9998-57C1ED0A91A0}" dt="2019-03-08T17:40:54.735" v="42" actId="313"/>
      <pc:docMkLst>
        <pc:docMk/>
      </pc:docMkLst>
      <pc:sldChg chg="modSp">
        <pc:chgData name="Natasha Robertson" userId="40240c759480c2fe" providerId="LiveId" clId="{AC46DC06-8764-46EE-9998-57C1ED0A91A0}" dt="2019-03-08T17:07:37.649" v="3" actId="20577"/>
        <pc:sldMkLst>
          <pc:docMk/>
          <pc:sldMk cId="984913359" sldId="264"/>
        </pc:sldMkLst>
        <pc:spChg chg="mod">
          <ac:chgData name="Natasha Robertson" userId="40240c759480c2fe" providerId="LiveId" clId="{AC46DC06-8764-46EE-9998-57C1ED0A91A0}" dt="2019-03-08T17:07:37.649" v="3" actId="20577"/>
          <ac:spMkLst>
            <pc:docMk/>
            <pc:sldMk cId="984913359" sldId="264"/>
            <ac:spMk id="2" creationId="{2AC8046B-12A1-4169-BAA7-5ADDE6BAFF79}"/>
          </ac:spMkLst>
        </pc:spChg>
      </pc:sldChg>
      <pc:sldChg chg="modSp">
        <pc:chgData name="Natasha Robertson" userId="40240c759480c2fe" providerId="LiveId" clId="{AC46DC06-8764-46EE-9998-57C1ED0A91A0}" dt="2019-03-08T17:07:50.319" v="5" actId="20577"/>
        <pc:sldMkLst>
          <pc:docMk/>
          <pc:sldMk cId="904096294" sldId="270"/>
        </pc:sldMkLst>
        <pc:spChg chg="mod">
          <ac:chgData name="Natasha Robertson" userId="40240c759480c2fe" providerId="LiveId" clId="{AC46DC06-8764-46EE-9998-57C1ED0A91A0}" dt="2019-03-08T17:07:50.319" v="5" actId="20577"/>
          <ac:spMkLst>
            <pc:docMk/>
            <pc:sldMk cId="904096294" sldId="270"/>
            <ac:spMk id="2" creationId="{2AC8046B-12A1-4169-BAA7-5ADDE6BAFF79}"/>
          </ac:spMkLst>
        </pc:spChg>
      </pc:sldChg>
      <pc:sldChg chg="modSp">
        <pc:chgData name="Natasha Robertson" userId="40240c759480c2fe" providerId="LiveId" clId="{AC46DC06-8764-46EE-9998-57C1ED0A91A0}" dt="2019-03-08T17:07:59.597" v="7" actId="20577"/>
        <pc:sldMkLst>
          <pc:docMk/>
          <pc:sldMk cId="3361242710" sldId="272"/>
        </pc:sldMkLst>
        <pc:spChg chg="mod">
          <ac:chgData name="Natasha Robertson" userId="40240c759480c2fe" providerId="LiveId" clId="{AC46DC06-8764-46EE-9998-57C1ED0A91A0}" dt="2019-03-08T17:07:59.597" v="7" actId="20577"/>
          <ac:spMkLst>
            <pc:docMk/>
            <pc:sldMk cId="3361242710" sldId="272"/>
            <ac:spMk id="2" creationId="{2AC8046B-12A1-4169-BAA7-5ADDE6BAFF79}"/>
          </ac:spMkLst>
        </pc:spChg>
      </pc:sldChg>
      <pc:sldChg chg="modSp">
        <pc:chgData name="Natasha Robertson" userId="40240c759480c2fe" providerId="LiveId" clId="{AC46DC06-8764-46EE-9998-57C1ED0A91A0}" dt="2019-03-08T17:08:07.361" v="8" actId="20577"/>
        <pc:sldMkLst>
          <pc:docMk/>
          <pc:sldMk cId="2238844031" sldId="274"/>
        </pc:sldMkLst>
        <pc:spChg chg="mod">
          <ac:chgData name="Natasha Robertson" userId="40240c759480c2fe" providerId="LiveId" clId="{AC46DC06-8764-46EE-9998-57C1ED0A91A0}" dt="2019-03-08T17:08:07.361" v="8" actId="20577"/>
          <ac:spMkLst>
            <pc:docMk/>
            <pc:sldMk cId="2238844031" sldId="274"/>
            <ac:spMk id="2" creationId="{2AC8046B-12A1-4169-BAA7-5ADDE6BAFF79}"/>
          </ac:spMkLst>
        </pc:spChg>
      </pc:sldChg>
      <pc:sldChg chg="modSp">
        <pc:chgData name="Natasha Robertson" userId="40240c759480c2fe" providerId="LiveId" clId="{AC46DC06-8764-46EE-9998-57C1ED0A91A0}" dt="2019-03-08T17:06:40.885" v="1" actId="20577"/>
        <pc:sldMkLst>
          <pc:docMk/>
          <pc:sldMk cId="1295191040" sldId="280"/>
        </pc:sldMkLst>
        <pc:spChg chg="mod">
          <ac:chgData name="Natasha Robertson" userId="40240c759480c2fe" providerId="LiveId" clId="{AC46DC06-8764-46EE-9998-57C1ED0A91A0}" dt="2019-03-08T17:06:40.885" v="1" actId="20577"/>
          <ac:spMkLst>
            <pc:docMk/>
            <pc:sldMk cId="1295191040" sldId="280"/>
            <ac:spMk id="2" creationId="{2AC8046B-12A1-4169-BAA7-5ADDE6BAFF79}"/>
          </ac:spMkLst>
        </pc:spChg>
      </pc:sldChg>
      <pc:sldChg chg="modSp">
        <pc:chgData name="Natasha Robertson" userId="40240c759480c2fe" providerId="LiveId" clId="{AC46DC06-8764-46EE-9998-57C1ED0A91A0}" dt="2019-03-08T17:22:19.870" v="9" actId="20577"/>
        <pc:sldMkLst>
          <pc:docMk/>
          <pc:sldMk cId="4031393505" sldId="295"/>
        </pc:sldMkLst>
        <pc:spChg chg="mod">
          <ac:chgData name="Natasha Robertson" userId="40240c759480c2fe" providerId="LiveId" clId="{AC46DC06-8764-46EE-9998-57C1ED0A91A0}" dt="2019-03-08T17:22:19.870" v="9" actId="20577"/>
          <ac:spMkLst>
            <pc:docMk/>
            <pc:sldMk cId="4031393505" sldId="295"/>
            <ac:spMk id="5" creationId="{4F31B53B-3BF4-489F-9EFB-B2573B75192A}"/>
          </ac:spMkLst>
        </pc:spChg>
      </pc:sldChg>
      <pc:sldChg chg="modSp">
        <pc:chgData name="Natasha Robertson" userId="40240c759480c2fe" providerId="LiveId" clId="{AC46DC06-8764-46EE-9998-57C1ED0A91A0}" dt="2019-03-08T17:23:23.958" v="14" actId="20577"/>
        <pc:sldMkLst>
          <pc:docMk/>
          <pc:sldMk cId="3339955190" sldId="296"/>
        </pc:sldMkLst>
        <pc:spChg chg="mod">
          <ac:chgData name="Natasha Robertson" userId="40240c759480c2fe" providerId="LiveId" clId="{AC46DC06-8764-46EE-9998-57C1ED0A91A0}" dt="2019-03-08T17:23:23.958" v="14" actId="20577"/>
          <ac:spMkLst>
            <pc:docMk/>
            <pc:sldMk cId="3339955190" sldId="296"/>
            <ac:spMk id="2" creationId="{2AC8046B-12A1-4169-BAA7-5ADDE6BAFF79}"/>
          </ac:spMkLst>
        </pc:spChg>
      </pc:sldChg>
      <pc:sldChg chg="modSp">
        <pc:chgData name="Natasha Robertson" userId="40240c759480c2fe" providerId="LiveId" clId="{AC46DC06-8764-46EE-9998-57C1ED0A91A0}" dt="2019-03-08T17:22:55.704" v="10" actId="20577"/>
        <pc:sldMkLst>
          <pc:docMk/>
          <pc:sldMk cId="3502367809" sldId="297"/>
        </pc:sldMkLst>
        <pc:spChg chg="mod">
          <ac:chgData name="Natasha Robertson" userId="40240c759480c2fe" providerId="LiveId" clId="{AC46DC06-8764-46EE-9998-57C1ED0A91A0}" dt="2019-03-08T17:22:55.704" v="10" actId="20577"/>
          <ac:spMkLst>
            <pc:docMk/>
            <pc:sldMk cId="3502367809" sldId="297"/>
            <ac:spMk id="5" creationId="{4F31B53B-3BF4-489F-9EFB-B2573B75192A}"/>
          </ac:spMkLst>
        </pc:spChg>
      </pc:sldChg>
      <pc:sldChg chg="modSp">
        <pc:chgData name="Natasha Robertson" userId="40240c759480c2fe" providerId="LiveId" clId="{AC46DC06-8764-46EE-9998-57C1ED0A91A0}" dt="2019-03-08T17:24:09.333" v="20" actId="20577"/>
        <pc:sldMkLst>
          <pc:docMk/>
          <pc:sldMk cId="852113267" sldId="298"/>
        </pc:sldMkLst>
        <pc:spChg chg="mod">
          <ac:chgData name="Natasha Robertson" userId="40240c759480c2fe" providerId="LiveId" clId="{AC46DC06-8764-46EE-9998-57C1ED0A91A0}" dt="2019-03-08T17:24:09.333" v="20" actId="20577"/>
          <ac:spMkLst>
            <pc:docMk/>
            <pc:sldMk cId="852113267" sldId="298"/>
            <ac:spMk id="2" creationId="{2AC8046B-12A1-4169-BAA7-5ADDE6BAFF79}"/>
          </ac:spMkLst>
        </pc:spChg>
      </pc:sldChg>
      <pc:sldChg chg="modSp">
        <pc:chgData name="Natasha Robertson" userId="40240c759480c2fe" providerId="LiveId" clId="{AC46DC06-8764-46EE-9998-57C1ED0A91A0}" dt="2019-03-08T17:26:24.600" v="24" actId="20577"/>
        <pc:sldMkLst>
          <pc:docMk/>
          <pc:sldMk cId="1331480164" sldId="302"/>
        </pc:sldMkLst>
        <pc:spChg chg="mod">
          <ac:chgData name="Natasha Robertson" userId="40240c759480c2fe" providerId="LiveId" clId="{AC46DC06-8764-46EE-9998-57C1ED0A91A0}" dt="2019-03-08T17:26:24.600" v="24" actId="20577"/>
          <ac:spMkLst>
            <pc:docMk/>
            <pc:sldMk cId="1331480164" sldId="302"/>
            <ac:spMk id="2" creationId="{2AC8046B-12A1-4169-BAA7-5ADDE6BAFF79}"/>
          </ac:spMkLst>
        </pc:spChg>
      </pc:sldChg>
      <pc:sldChg chg="modSp">
        <pc:chgData name="Natasha Robertson" userId="40240c759480c2fe" providerId="LiveId" clId="{AC46DC06-8764-46EE-9998-57C1ED0A91A0}" dt="2019-03-08T17:28:20.312" v="27" actId="20577"/>
        <pc:sldMkLst>
          <pc:docMk/>
          <pc:sldMk cId="4143581850" sldId="304"/>
        </pc:sldMkLst>
        <pc:spChg chg="mod">
          <ac:chgData name="Natasha Robertson" userId="40240c759480c2fe" providerId="LiveId" clId="{AC46DC06-8764-46EE-9998-57C1ED0A91A0}" dt="2019-03-08T17:28:20.312" v="27" actId="20577"/>
          <ac:spMkLst>
            <pc:docMk/>
            <pc:sldMk cId="4143581850" sldId="304"/>
            <ac:spMk id="2" creationId="{2AC8046B-12A1-4169-BAA7-5ADDE6BAFF79}"/>
          </ac:spMkLst>
        </pc:spChg>
      </pc:sldChg>
      <pc:sldChg chg="modSp">
        <pc:chgData name="Natasha Robertson" userId="40240c759480c2fe" providerId="LiveId" clId="{AC46DC06-8764-46EE-9998-57C1ED0A91A0}" dt="2019-03-08T17:36:33.560" v="35" actId="20577"/>
        <pc:sldMkLst>
          <pc:docMk/>
          <pc:sldMk cId="2359527761" sldId="310"/>
        </pc:sldMkLst>
        <pc:spChg chg="mod">
          <ac:chgData name="Natasha Robertson" userId="40240c759480c2fe" providerId="LiveId" clId="{AC46DC06-8764-46EE-9998-57C1ED0A91A0}" dt="2019-03-08T17:36:33.560" v="35" actId="20577"/>
          <ac:spMkLst>
            <pc:docMk/>
            <pc:sldMk cId="2359527761" sldId="310"/>
            <ac:spMk id="2" creationId="{2AC8046B-12A1-4169-BAA7-5ADDE6BAFF79}"/>
          </ac:spMkLst>
        </pc:spChg>
      </pc:sldChg>
      <pc:sldChg chg="modSp">
        <pc:chgData name="Natasha Robertson" userId="40240c759480c2fe" providerId="LiveId" clId="{AC46DC06-8764-46EE-9998-57C1ED0A91A0}" dt="2019-03-08T17:40:54.735" v="42" actId="313"/>
        <pc:sldMkLst>
          <pc:docMk/>
          <pc:sldMk cId="2405830133" sldId="318"/>
        </pc:sldMkLst>
        <pc:spChg chg="mod">
          <ac:chgData name="Natasha Robertson" userId="40240c759480c2fe" providerId="LiveId" clId="{AC46DC06-8764-46EE-9998-57C1ED0A91A0}" dt="2019-03-08T17:40:54.735" v="42" actId="313"/>
          <ac:spMkLst>
            <pc:docMk/>
            <pc:sldMk cId="2405830133" sldId="318"/>
            <ac:spMk id="2" creationId="{2AC8046B-12A1-4169-BAA7-5ADDE6BAFF79}"/>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09EC995-22F9-6844-A10F-3113ED1F20BA}" type="datetimeFigureOut">
              <a:rPr lang="en-US" smtClean="0"/>
              <a:t>3/10/2023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pic>
        <p:nvPicPr>
          <p:cNvPr id="7" name="Picture 6">
            <a:extLst>
              <a:ext uri="{FF2B5EF4-FFF2-40B4-BE49-F238E27FC236}">
                <a16:creationId xmlns:a16="http://schemas.microsoft.com/office/drawing/2014/main" id="{426173BD-B980-6440-8332-A33B7B09C740}"/>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735718" y="502468"/>
            <a:ext cx="1105535" cy="739140"/>
          </a:xfrm>
          <a:prstGeom prst="rect">
            <a:avLst/>
          </a:prstGeom>
          <a:noFill/>
          <a:ln>
            <a:noFill/>
          </a:ln>
        </p:spPr>
      </p:pic>
    </p:spTree>
    <p:extLst>
      <p:ext uri="{BB962C8B-B14F-4D97-AF65-F5344CB8AC3E}">
        <p14:creationId xmlns:p14="http://schemas.microsoft.com/office/powerpoint/2010/main" val="1357667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9EC995-22F9-6844-A10F-3113ED1F20BA}" type="datetimeFigureOut">
              <a:rPr lang="en-US" smtClean="0"/>
              <a:t>3/10/2023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440219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9EC995-22F9-6844-A10F-3113ED1F20BA}" type="datetimeFigureOut">
              <a:rPr lang="en-US" smtClean="0"/>
              <a:t>3/10/2023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475791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9EC995-22F9-6844-A10F-3113ED1F20BA}" type="datetimeFigureOut">
              <a:rPr lang="en-US" smtClean="0"/>
              <a:t>3/10/2023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308713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9EC995-22F9-6844-A10F-3113ED1F20BA}" type="datetimeFigureOut">
              <a:rPr lang="en-US" smtClean="0"/>
              <a:t>3/10/2023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013895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09EC995-22F9-6844-A10F-3113ED1F20BA}" type="datetimeFigureOut">
              <a:rPr lang="en-US" smtClean="0"/>
              <a:t>3/10/2023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254996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09EC995-22F9-6844-A10F-3113ED1F20BA}" type="datetimeFigureOut">
              <a:rPr lang="en-US" smtClean="0"/>
              <a:t>3/10/2023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499946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09EC995-22F9-6844-A10F-3113ED1F20BA}" type="datetimeFigureOut">
              <a:rPr lang="en-US" smtClean="0"/>
              <a:t>3/10/2023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296243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9EC995-22F9-6844-A10F-3113ED1F20BA}" type="datetimeFigureOut">
              <a:rPr lang="en-US" smtClean="0"/>
              <a:t>3/10/2023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089763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9EC995-22F9-6844-A10F-3113ED1F20BA}" type="datetimeFigureOut">
              <a:rPr lang="en-US" smtClean="0"/>
              <a:t>3/10/2023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91576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9EC995-22F9-6844-A10F-3113ED1F20BA}" type="datetimeFigureOut">
              <a:rPr lang="en-US" smtClean="0"/>
              <a:t>3/10/2023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999144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9EC995-22F9-6844-A10F-3113ED1F20BA}" type="datetimeFigureOut">
              <a:rPr lang="en-US" smtClean="0"/>
              <a:t>3/10/2023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7162B2-E0D1-FE47-A51E-D009C8D052A2}" type="slidenum">
              <a:rPr lang="en-US" smtClean="0"/>
              <a:t>‹#›</a:t>
            </a:fld>
            <a:endParaRPr lang="en-US" dirty="0"/>
          </a:p>
        </p:txBody>
      </p:sp>
    </p:spTree>
    <p:extLst>
      <p:ext uri="{BB962C8B-B14F-4D97-AF65-F5344CB8AC3E}">
        <p14:creationId xmlns:p14="http://schemas.microsoft.com/office/powerpoint/2010/main" val="78150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665904"/>
            <a:ext cx="9144000" cy="1495331"/>
          </a:xfrm>
        </p:spPr>
        <p:txBody>
          <a:bodyPr>
            <a:normAutofit fontScale="90000"/>
          </a:bodyPr>
          <a:lstStyle/>
          <a:p>
            <a:r>
              <a:rPr lang="en-GB" b="1" dirty="0">
                <a:solidFill>
                  <a:schemeClr val="accent2"/>
                </a:solidFill>
              </a:rPr>
              <a:t>30 days of 3 in 3</a:t>
            </a:r>
            <a:br>
              <a:rPr lang="en-GB" b="1" dirty="0">
                <a:solidFill>
                  <a:schemeClr val="accent2"/>
                </a:solidFill>
              </a:rPr>
            </a:br>
            <a:r>
              <a:rPr lang="en-GB" b="1" dirty="0">
                <a:solidFill>
                  <a:schemeClr val="accent2"/>
                </a:solidFill>
              </a:rPr>
              <a:t>Reading</a:t>
            </a:r>
            <a:r>
              <a:rPr lang="en-US" b="1" dirty="0"/>
              <a:t/>
            </a:r>
            <a:br>
              <a:rPr lang="en-US" b="1" dirty="0"/>
            </a:br>
            <a:endParaRPr lang="en-US" dirty="0"/>
          </a:p>
        </p:txBody>
      </p:sp>
      <p:sp>
        <p:nvSpPr>
          <p:cNvPr id="4" name="Text Box 4"/>
          <p:cNvSpPr txBox="1">
            <a:spLocks noChangeArrowheads="1"/>
          </p:cNvSpPr>
          <p:nvPr/>
        </p:nvSpPr>
        <p:spPr bwMode="auto">
          <a:xfrm>
            <a:off x="2933700" y="5170953"/>
            <a:ext cx="6324600" cy="1000125"/>
          </a:xfrm>
          <a:prstGeom prst="rect">
            <a:avLst/>
          </a:prstGeom>
          <a:solidFill>
            <a:srgbClr val="FFFFFF"/>
          </a:solidFill>
          <a:ln w="38100" cmpd="dbl">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91440" tIns="45720" rIns="91440" bIns="45720" numCol="1" anchor="t" anchorCtr="0" compatLnSpc="1">
            <a:prstTxWarp prst="textNoShape">
              <a:avLst/>
            </a:prstTxWarp>
          </a:bodyPr>
          <a:lstStyle/>
          <a:p>
            <a:pPr marL="0" marR="0" algn="just" fontAlgn="base">
              <a:spcBef>
                <a:spcPts val="0"/>
              </a:spcBef>
              <a:spcAft>
                <a:spcPts val="0"/>
              </a:spcAft>
            </a:pPr>
            <a:r>
              <a:rPr lang="en-GB" sz="1000" kern="1200" dirty="0">
                <a:solidFill>
                  <a:srgbClr val="000000"/>
                </a:solidFill>
                <a:effectLst/>
                <a:latin typeface="Arial" charset="0"/>
                <a:ea typeface="Times New Roman" charset="0"/>
              </a:rPr>
              <a:t>This resource is strictly for the use of member schools for as long as they remain members of The PiXL Club. It may not be copied, sold nor transferred to a third party or used by the school after membership ceases. Until such time it may be freely used within the member school.</a:t>
            </a:r>
            <a:endParaRPr lang="en-US" sz="1200" dirty="0">
              <a:effectLst/>
              <a:latin typeface="Times New Roman" charset="0"/>
              <a:ea typeface="Times New Roman" charset="0"/>
            </a:endParaRPr>
          </a:p>
          <a:p>
            <a:pPr marL="0" marR="0" algn="just" fontAlgn="base">
              <a:spcBef>
                <a:spcPts val="0"/>
              </a:spcBef>
              <a:spcAft>
                <a:spcPts val="0"/>
              </a:spcAft>
            </a:pPr>
            <a:r>
              <a:rPr lang="en-GB" sz="1000" kern="1200" dirty="0">
                <a:solidFill>
                  <a:srgbClr val="000000"/>
                </a:solidFill>
                <a:effectLst/>
                <a:latin typeface="Arial" charset="0"/>
                <a:ea typeface="Times New Roman" charset="0"/>
              </a:rPr>
              <a:t>All opinions and contributions are those of the authors. The contents of this resource are not connected with nor endorsed by any other company, organisation or institution.</a:t>
            </a:r>
            <a:endParaRPr lang="en-US" sz="1200" dirty="0">
              <a:effectLst/>
              <a:latin typeface="Times New Roman" charset="0"/>
              <a:ea typeface="Times New Roman" charset="0"/>
            </a:endParaRPr>
          </a:p>
        </p:txBody>
      </p:sp>
      <p:sp>
        <p:nvSpPr>
          <p:cNvPr id="6" name="TextBox 5"/>
          <p:cNvSpPr txBox="1"/>
          <p:nvPr/>
        </p:nvSpPr>
        <p:spPr>
          <a:xfrm>
            <a:off x="4356847" y="4444712"/>
            <a:ext cx="3478306" cy="584775"/>
          </a:xfrm>
          <a:prstGeom prst="rect">
            <a:avLst/>
          </a:prstGeom>
          <a:noFill/>
        </p:spPr>
        <p:txBody>
          <a:bodyPr wrap="square" rtlCol="0">
            <a:spAutoFit/>
          </a:bodyPr>
          <a:lstStyle/>
          <a:p>
            <a:pPr algn="ctr"/>
            <a:r>
              <a:rPr lang="en-US" sz="1600" dirty="0"/>
              <a:t>Commissioned by The PiXL Club Ltd.</a:t>
            </a:r>
          </a:p>
          <a:p>
            <a:pPr algn="ctr"/>
            <a:r>
              <a:rPr lang="en-US" sz="1600" dirty="0"/>
              <a:t>February 2018</a:t>
            </a:r>
          </a:p>
        </p:txBody>
      </p:sp>
      <p:sp>
        <p:nvSpPr>
          <p:cNvPr id="7" name="TextBox 6"/>
          <p:cNvSpPr txBox="1"/>
          <p:nvPr/>
        </p:nvSpPr>
        <p:spPr>
          <a:xfrm>
            <a:off x="4204447" y="6239435"/>
            <a:ext cx="3783106" cy="338554"/>
          </a:xfrm>
          <a:prstGeom prst="rect">
            <a:avLst/>
          </a:prstGeom>
          <a:noFill/>
        </p:spPr>
        <p:txBody>
          <a:bodyPr wrap="square" rtlCol="0">
            <a:spAutoFit/>
          </a:bodyPr>
          <a:lstStyle/>
          <a:p>
            <a:r>
              <a:rPr lang="en-GB" sz="1600" dirty="0"/>
              <a:t>© Copyright The PiXL Club Limited, 2018</a:t>
            </a:r>
            <a:r>
              <a:rPr lang="en-US" sz="1600" dirty="0">
                <a:effectLst/>
              </a:rPr>
              <a:t> </a:t>
            </a:r>
            <a:endParaRPr lang="en-US" sz="1600"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Tree>
    <p:extLst>
      <p:ext uri="{BB962C8B-B14F-4D97-AF65-F5344CB8AC3E}">
        <p14:creationId xmlns:p14="http://schemas.microsoft.com/office/powerpoint/2010/main" val="190172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10721548" cy="4247317"/>
          </a:xfrm>
          <a:prstGeom prst="rect">
            <a:avLst/>
          </a:prstGeom>
          <a:noFill/>
        </p:spPr>
        <p:txBody>
          <a:bodyPr wrap="square" rtlCol="0">
            <a:spAutoFit/>
          </a:bodyPr>
          <a:lstStyle/>
          <a:p>
            <a:pPr lvl="0"/>
            <a:r>
              <a:rPr lang="en-GB" dirty="0"/>
              <a:t>1. How was the inscription written on the slab?</a:t>
            </a:r>
          </a:p>
          <a:p>
            <a:r>
              <a:rPr lang="en-GB" dirty="0"/>
              <a:t> </a:t>
            </a:r>
          </a:p>
          <a:p>
            <a:r>
              <a:rPr lang="en-GB" dirty="0"/>
              <a:t>_________________________________________________________________</a:t>
            </a:r>
          </a:p>
          <a:p>
            <a:r>
              <a:rPr lang="en-GB" dirty="0"/>
              <a:t> </a:t>
            </a:r>
          </a:p>
          <a:p>
            <a:pPr lvl="0"/>
            <a:r>
              <a:rPr lang="en-GB" dirty="0"/>
              <a:t>2. How do you know that the men were not scared? Use evidence from the text to support your answer.</a:t>
            </a:r>
          </a:p>
          <a:p>
            <a:r>
              <a:rPr lang="en-GB" dirty="0"/>
              <a:t> </a:t>
            </a:r>
          </a:p>
          <a:p>
            <a:r>
              <a:rPr lang="en-GB" dirty="0"/>
              <a:t>_________________________________________________________________</a:t>
            </a:r>
          </a:p>
          <a:p>
            <a:r>
              <a:rPr lang="en-GB" dirty="0"/>
              <a:t> </a:t>
            </a:r>
          </a:p>
          <a:p>
            <a:r>
              <a:rPr lang="en-GB" dirty="0"/>
              <a:t>_________________________________________________________________</a:t>
            </a:r>
          </a:p>
          <a:p>
            <a:r>
              <a:rPr lang="en-GB" dirty="0"/>
              <a:t> </a:t>
            </a:r>
          </a:p>
          <a:p>
            <a:pPr lvl="0"/>
            <a:r>
              <a:rPr lang="en-GB" dirty="0"/>
              <a:t>3. What do you predict that the men will find under the slab? Use evidence from the text to support your answer.</a:t>
            </a:r>
          </a:p>
          <a:p>
            <a:r>
              <a:rPr lang="en-GB" dirty="0"/>
              <a:t> </a:t>
            </a:r>
          </a:p>
          <a:p>
            <a:r>
              <a:rPr lang="en-GB" dirty="0"/>
              <a:t>_________________________________________________________________</a:t>
            </a:r>
          </a:p>
          <a:p>
            <a:r>
              <a:rPr lang="en-GB" dirty="0"/>
              <a:t> </a:t>
            </a:r>
          </a:p>
          <a:p>
            <a:r>
              <a:rPr lang="en-GB" dirty="0"/>
              <a:t>_________________________________________________________________</a:t>
            </a:r>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465308" cy="646331"/>
          </a:xfrm>
          <a:prstGeom prst="rect">
            <a:avLst/>
          </a:prstGeom>
          <a:noFill/>
        </p:spPr>
        <p:txBody>
          <a:bodyPr wrap="none" rtlCol="0">
            <a:spAutoFit/>
          </a:bodyPr>
          <a:lstStyle/>
          <a:p>
            <a:r>
              <a:rPr lang="en-GB" sz="3600" b="1" dirty="0"/>
              <a:t>Day 4 - questions</a:t>
            </a:r>
          </a:p>
        </p:txBody>
      </p:sp>
    </p:spTree>
    <p:extLst>
      <p:ext uri="{BB962C8B-B14F-4D97-AF65-F5344CB8AC3E}">
        <p14:creationId xmlns:p14="http://schemas.microsoft.com/office/powerpoint/2010/main" val="1944858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1141776" y="1605642"/>
            <a:ext cx="10721548" cy="4401205"/>
          </a:xfrm>
          <a:prstGeom prst="rect">
            <a:avLst/>
          </a:prstGeom>
          <a:noFill/>
        </p:spPr>
        <p:txBody>
          <a:bodyPr wrap="square" rtlCol="0">
            <a:spAutoFit/>
          </a:bodyPr>
          <a:lstStyle/>
          <a:p>
            <a:r>
              <a:rPr lang="en-GB" sz="2800" dirty="0"/>
              <a:t>The period before the Romans arrived in Britain is known as the Iron Age. The people who lived here – the Celts – had learnt how to make tools and weapons out of iron, which meant that farming was easier and warfare was even more dangerous. The Celts began to live together in larger settlements so that people with different skills – potters, weavers, carpenters and blacksmiths – could all contribute to the smooth working of the village. To protect themselves, they built well-defended enclosures of ditches and walls which have become known as hill forts, even though they are not all on hills. Their earthworks can still be seen in many sites across the UK today.</a:t>
            </a:r>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2353145" cy="646331"/>
          </a:xfrm>
          <a:prstGeom prst="rect">
            <a:avLst/>
          </a:prstGeom>
          <a:noFill/>
        </p:spPr>
        <p:txBody>
          <a:bodyPr wrap="none" rtlCol="0">
            <a:spAutoFit/>
          </a:bodyPr>
          <a:lstStyle/>
          <a:p>
            <a:r>
              <a:rPr lang="en-GB" sz="3600" b="1" dirty="0"/>
              <a:t>Day 5 - text</a:t>
            </a:r>
          </a:p>
        </p:txBody>
      </p:sp>
    </p:spTree>
    <p:extLst>
      <p:ext uri="{BB962C8B-B14F-4D97-AF65-F5344CB8AC3E}">
        <p14:creationId xmlns:p14="http://schemas.microsoft.com/office/powerpoint/2010/main" val="3844784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10721548" cy="4524315"/>
          </a:xfrm>
          <a:prstGeom prst="rect">
            <a:avLst/>
          </a:prstGeom>
          <a:noFill/>
        </p:spPr>
        <p:txBody>
          <a:bodyPr wrap="square" rtlCol="0">
            <a:spAutoFit/>
          </a:bodyPr>
          <a:lstStyle/>
          <a:p>
            <a:pPr lvl="0"/>
            <a:r>
              <a:rPr lang="en-GB" dirty="0"/>
              <a:t>1. Who lived in Britain before the Romans arrived?</a:t>
            </a:r>
          </a:p>
          <a:p>
            <a:r>
              <a:rPr lang="en-GB" dirty="0"/>
              <a:t> </a:t>
            </a:r>
          </a:p>
          <a:p>
            <a:r>
              <a:rPr lang="en-GB" dirty="0"/>
              <a:t>______________________________________________</a:t>
            </a:r>
          </a:p>
          <a:p>
            <a:r>
              <a:rPr lang="en-GB" dirty="0"/>
              <a:t> </a:t>
            </a:r>
          </a:p>
          <a:p>
            <a:pPr lvl="0"/>
            <a:r>
              <a:rPr lang="en-GB" dirty="0"/>
              <a:t>2. The Celts had learnt how to use iron. What </a:t>
            </a:r>
            <a:r>
              <a:rPr lang="en-GB" b="1" dirty="0"/>
              <a:t>two</a:t>
            </a:r>
            <a:r>
              <a:rPr lang="en-GB" dirty="0"/>
              <a:t> effects did this have on their lives, according to the text?</a:t>
            </a:r>
          </a:p>
          <a:p>
            <a:r>
              <a:rPr lang="en-GB" dirty="0"/>
              <a:t> </a:t>
            </a:r>
          </a:p>
          <a:p>
            <a:r>
              <a:rPr lang="en-GB" dirty="0"/>
              <a:t>a)______________________________________________</a:t>
            </a:r>
          </a:p>
          <a:p>
            <a:r>
              <a:rPr lang="en-GB" dirty="0"/>
              <a:t> </a:t>
            </a:r>
          </a:p>
          <a:p>
            <a:r>
              <a:rPr lang="en-GB" dirty="0"/>
              <a:t>b)______________________________________________</a:t>
            </a:r>
          </a:p>
          <a:p>
            <a:r>
              <a:rPr lang="en-GB" dirty="0"/>
              <a:t> </a:t>
            </a:r>
          </a:p>
          <a:p>
            <a:pPr lvl="0"/>
            <a:r>
              <a:rPr lang="en-GB" dirty="0"/>
              <a:t>3. Name </a:t>
            </a:r>
            <a:r>
              <a:rPr lang="en-GB" b="1" dirty="0"/>
              <a:t>two</a:t>
            </a:r>
            <a:r>
              <a:rPr lang="en-GB" dirty="0"/>
              <a:t> skilled jobs that Celts living in settlements might have had.</a:t>
            </a:r>
          </a:p>
          <a:p>
            <a:r>
              <a:rPr lang="en-GB" dirty="0"/>
              <a:t> </a:t>
            </a:r>
          </a:p>
          <a:p>
            <a:r>
              <a:rPr lang="en-GB" dirty="0"/>
              <a:t>a)______________________________________________</a:t>
            </a:r>
          </a:p>
          <a:p>
            <a:r>
              <a:rPr lang="en-GB" dirty="0"/>
              <a:t> </a:t>
            </a:r>
          </a:p>
          <a:p>
            <a:r>
              <a:rPr lang="en-GB" dirty="0"/>
              <a:t>b)______________________________________________</a:t>
            </a:r>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465308" cy="646331"/>
          </a:xfrm>
          <a:prstGeom prst="rect">
            <a:avLst/>
          </a:prstGeom>
          <a:noFill/>
        </p:spPr>
        <p:txBody>
          <a:bodyPr wrap="none" rtlCol="0">
            <a:spAutoFit/>
          </a:bodyPr>
          <a:lstStyle/>
          <a:p>
            <a:r>
              <a:rPr lang="en-GB" sz="3600" b="1" dirty="0"/>
              <a:t>Day 5 - questions</a:t>
            </a:r>
          </a:p>
        </p:txBody>
      </p:sp>
    </p:spTree>
    <p:extLst>
      <p:ext uri="{BB962C8B-B14F-4D97-AF65-F5344CB8AC3E}">
        <p14:creationId xmlns:p14="http://schemas.microsoft.com/office/powerpoint/2010/main" val="2467941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1141776" y="1605642"/>
            <a:ext cx="10721548" cy="4401205"/>
          </a:xfrm>
          <a:prstGeom prst="rect">
            <a:avLst/>
          </a:prstGeom>
          <a:noFill/>
        </p:spPr>
        <p:txBody>
          <a:bodyPr wrap="square" rtlCol="0">
            <a:spAutoFit/>
          </a:bodyPr>
          <a:lstStyle/>
          <a:p>
            <a:r>
              <a:rPr lang="en-GB" sz="2800" dirty="0"/>
              <a:t>The period before the Romans arrived in Britain is known as the Iron Age. The people who lived here – the Celts – had learnt how to make tools and weapons out of iron, which meant that farming was easier and warfare was even more dangerous. The Celts began to live together in larger settlements so that people with different skills – potters, weavers, carpenters and blacksmiths – could all contribute to the smooth working of the village. To protect themselves, they built well-defended enclosures of ditches and walls which have become known as hill forts, even though they are not all on hills. Their earthworks can still be seen in many sites across the UK today.</a:t>
            </a:r>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2353145" cy="646331"/>
          </a:xfrm>
          <a:prstGeom prst="rect">
            <a:avLst/>
          </a:prstGeom>
          <a:noFill/>
        </p:spPr>
        <p:txBody>
          <a:bodyPr wrap="none" rtlCol="0">
            <a:spAutoFit/>
          </a:bodyPr>
          <a:lstStyle/>
          <a:p>
            <a:r>
              <a:rPr lang="en-GB" sz="3600" b="1" dirty="0"/>
              <a:t>Day 6 - text</a:t>
            </a:r>
          </a:p>
        </p:txBody>
      </p:sp>
    </p:spTree>
    <p:extLst>
      <p:ext uri="{BB962C8B-B14F-4D97-AF65-F5344CB8AC3E}">
        <p14:creationId xmlns:p14="http://schemas.microsoft.com/office/powerpoint/2010/main" val="3343286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10721548" cy="4524315"/>
          </a:xfrm>
          <a:prstGeom prst="rect">
            <a:avLst/>
          </a:prstGeom>
          <a:noFill/>
        </p:spPr>
        <p:txBody>
          <a:bodyPr wrap="square" rtlCol="0">
            <a:spAutoFit/>
          </a:bodyPr>
          <a:lstStyle/>
          <a:p>
            <a:pPr lvl="0"/>
            <a:r>
              <a:rPr lang="en-GB" dirty="0"/>
              <a:t>1. ‘</a:t>
            </a:r>
            <a:r>
              <a:rPr lang="en-GB" i="1" dirty="0"/>
              <a:t>… they built well-defended enclosures …’</a:t>
            </a:r>
            <a:endParaRPr lang="en-GB" dirty="0"/>
          </a:p>
          <a:p>
            <a:r>
              <a:rPr lang="en-GB" dirty="0"/>
              <a:t>What does the word ‘enclosure’ mean? </a:t>
            </a:r>
            <a:r>
              <a:rPr lang="en-GB" b="1" dirty="0"/>
              <a:t>Tick one.</a:t>
            </a:r>
            <a:endParaRPr lang="en-GB" dirty="0"/>
          </a:p>
          <a:p>
            <a:endParaRPr lang="en-GB" dirty="0"/>
          </a:p>
          <a:p>
            <a:r>
              <a:rPr lang="en-GB" dirty="0"/>
              <a:t>iron weapon				foreign invader</a:t>
            </a:r>
          </a:p>
          <a:p>
            <a:endParaRPr lang="en-GB" dirty="0"/>
          </a:p>
          <a:p>
            <a:endParaRPr lang="en-GB" dirty="0"/>
          </a:p>
          <a:p>
            <a:r>
              <a:rPr lang="en-GB" dirty="0"/>
              <a:t>deep moat				fenced area</a:t>
            </a:r>
          </a:p>
          <a:p>
            <a:endParaRPr lang="en-GB" dirty="0"/>
          </a:p>
          <a:p>
            <a:pPr lvl="0"/>
            <a:r>
              <a:rPr lang="en-GB" dirty="0"/>
              <a:t>2. Why is the term ‘</a:t>
            </a:r>
            <a:r>
              <a:rPr lang="en-GB" b="1" dirty="0"/>
              <a:t>hill forts</a:t>
            </a:r>
            <a:r>
              <a:rPr lang="en-GB" dirty="0"/>
              <a:t>’ not a totally accurate description of their settlements?</a:t>
            </a:r>
          </a:p>
          <a:p>
            <a:r>
              <a:rPr lang="en-GB" dirty="0"/>
              <a:t> </a:t>
            </a:r>
          </a:p>
          <a:p>
            <a:r>
              <a:rPr lang="en-GB" dirty="0"/>
              <a:t>___________________________________________________________________</a:t>
            </a:r>
          </a:p>
          <a:p>
            <a:r>
              <a:rPr lang="en-GB" dirty="0"/>
              <a:t> </a:t>
            </a:r>
          </a:p>
          <a:p>
            <a:pPr lvl="0"/>
            <a:r>
              <a:rPr lang="en-GB" dirty="0"/>
              <a:t>3. What evidence of hill forts can still be seen today?</a:t>
            </a:r>
          </a:p>
          <a:p>
            <a:r>
              <a:rPr lang="en-GB" dirty="0"/>
              <a:t> </a:t>
            </a:r>
          </a:p>
          <a:p>
            <a:r>
              <a:rPr lang="en-GB" dirty="0"/>
              <a:t>___________________________________________________________________</a:t>
            </a:r>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465308" cy="646331"/>
          </a:xfrm>
          <a:prstGeom prst="rect">
            <a:avLst/>
          </a:prstGeom>
          <a:noFill/>
        </p:spPr>
        <p:txBody>
          <a:bodyPr wrap="none" rtlCol="0">
            <a:spAutoFit/>
          </a:bodyPr>
          <a:lstStyle/>
          <a:p>
            <a:r>
              <a:rPr lang="en-GB" sz="3600" b="1" dirty="0"/>
              <a:t>Day 6 - questions</a:t>
            </a:r>
          </a:p>
        </p:txBody>
      </p:sp>
      <p:sp>
        <p:nvSpPr>
          <p:cNvPr id="13" name="Rectangle 12">
            <a:extLst>
              <a:ext uri="{FF2B5EF4-FFF2-40B4-BE49-F238E27FC236}">
                <a16:creationId xmlns:a16="http://schemas.microsoft.com/office/drawing/2014/main" id="{E0917AE3-0ABA-4961-A462-C24E30C16555}"/>
              </a:ext>
            </a:extLst>
          </p:cNvPr>
          <p:cNvSpPr/>
          <p:nvPr/>
        </p:nvSpPr>
        <p:spPr>
          <a:xfrm>
            <a:off x="2824480" y="2448560"/>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430F9181-F4EE-4DC3-9370-204E5F902C64}"/>
              </a:ext>
            </a:extLst>
          </p:cNvPr>
          <p:cNvSpPr/>
          <p:nvPr/>
        </p:nvSpPr>
        <p:spPr>
          <a:xfrm>
            <a:off x="2824480" y="3200038"/>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75FDB877-CA87-4015-8F31-CE6D8F03A729}"/>
              </a:ext>
            </a:extLst>
          </p:cNvPr>
          <p:cNvSpPr/>
          <p:nvPr/>
        </p:nvSpPr>
        <p:spPr>
          <a:xfrm>
            <a:off x="7548880" y="2448560"/>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093099EB-FAB1-4825-AF5E-1B4F8C948E00}"/>
              </a:ext>
            </a:extLst>
          </p:cNvPr>
          <p:cNvSpPr/>
          <p:nvPr/>
        </p:nvSpPr>
        <p:spPr>
          <a:xfrm>
            <a:off x="7548880" y="3200038"/>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040962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1141776" y="1605642"/>
            <a:ext cx="10721548" cy="3539430"/>
          </a:xfrm>
          <a:prstGeom prst="rect">
            <a:avLst/>
          </a:prstGeom>
          <a:noFill/>
        </p:spPr>
        <p:txBody>
          <a:bodyPr wrap="square" rtlCol="0">
            <a:spAutoFit/>
          </a:bodyPr>
          <a:lstStyle/>
          <a:p>
            <a:r>
              <a:rPr lang="en-GB" sz="2800" dirty="0"/>
              <a:t>There was a sudden rush of icy air as the door was opened. Standing at the front of the queue, Morgan was able to look down at the dark shapes far below; just the occasional pinprick of yellow light betraying the location of a house. Suddenly, he heard a voice yelling in his ear, ‘Go, go, go!’ and a sharp push propelled him out into mid-air. As the ground rushed up to meet him, he counted slowly to ten, then pulled the cord. With a jolt, the parachute opened, the roar of the wind and engines faded, and he began to drift downwards in near silence.</a:t>
            </a:r>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2353145" cy="646331"/>
          </a:xfrm>
          <a:prstGeom prst="rect">
            <a:avLst/>
          </a:prstGeom>
          <a:noFill/>
        </p:spPr>
        <p:txBody>
          <a:bodyPr wrap="none" rtlCol="0">
            <a:spAutoFit/>
          </a:bodyPr>
          <a:lstStyle/>
          <a:p>
            <a:r>
              <a:rPr lang="en-GB" sz="3600" b="1" dirty="0"/>
              <a:t>Day 7 - text</a:t>
            </a:r>
          </a:p>
        </p:txBody>
      </p:sp>
    </p:spTree>
    <p:extLst>
      <p:ext uri="{BB962C8B-B14F-4D97-AF65-F5344CB8AC3E}">
        <p14:creationId xmlns:p14="http://schemas.microsoft.com/office/powerpoint/2010/main" val="3492805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10721548" cy="3416320"/>
          </a:xfrm>
          <a:prstGeom prst="rect">
            <a:avLst/>
          </a:prstGeom>
          <a:noFill/>
        </p:spPr>
        <p:txBody>
          <a:bodyPr wrap="square" rtlCol="0">
            <a:spAutoFit/>
          </a:bodyPr>
          <a:lstStyle/>
          <a:p>
            <a:pPr lvl="0"/>
            <a:r>
              <a:rPr lang="en-GB" dirty="0"/>
              <a:t>1. What is the name of the main character in this text?</a:t>
            </a:r>
          </a:p>
          <a:p>
            <a:r>
              <a:rPr lang="en-GB" dirty="0"/>
              <a:t> </a:t>
            </a:r>
          </a:p>
          <a:p>
            <a:r>
              <a:rPr lang="en-GB" dirty="0"/>
              <a:t>_________________________________________________________________</a:t>
            </a:r>
          </a:p>
          <a:p>
            <a:endParaRPr lang="en-GB" dirty="0"/>
          </a:p>
          <a:p>
            <a:pPr lvl="0"/>
            <a:r>
              <a:rPr lang="en-GB" dirty="0"/>
              <a:t>2. Apart from dark shapes, what could he see on the ground?</a:t>
            </a:r>
          </a:p>
          <a:p>
            <a:r>
              <a:rPr lang="en-GB" dirty="0"/>
              <a:t> </a:t>
            </a:r>
          </a:p>
          <a:p>
            <a:r>
              <a:rPr lang="en-GB" dirty="0"/>
              <a:t>________________________________________________________________</a:t>
            </a:r>
          </a:p>
          <a:p>
            <a:r>
              <a:rPr lang="en-GB" dirty="0"/>
              <a:t> </a:t>
            </a:r>
          </a:p>
          <a:p>
            <a:pPr lvl="0"/>
            <a:r>
              <a:rPr lang="en-GB" dirty="0"/>
              <a:t>3. What did he do straight after he had counted to ten?</a:t>
            </a:r>
          </a:p>
          <a:p>
            <a:r>
              <a:rPr lang="en-GB" dirty="0"/>
              <a:t> </a:t>
            </a:r>
          </a:p>
          <a:p>
            <a:r>
              <a:rPr lang="en-GB" dirty="0"/>
              <a:t>_________________________________________________________________</a:t>
            </a:r>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465308" cy="646331"/>
          </a:xfrm>
          <a:prstGeom prst="rect">
            <a:avLst/>
          </a:prstGeom>
          <a:noFill/>
        </p:spPr>
        <p:txBody>
          <a:bodyPr wrap="none" rtlCol="0">
            <a:spAutoFit/>
          </a:bodyPr>
          <a:lstStyle/>
          <a:p>
            <a:r>
              <a:rPr lang="en-GB" sz="3600" b="1" dirty="0"/>
              <a:t>Day 7 - questions</a:t>
            </a:r>
          </a:p>
        </p:txBody>
      </p:sp>
    </p:spTree>
    <p:extLst>
      <p:ext uri="{BB962C8B-B14F-4D97-AF65-F5344CB8AC3E}">
        <p14:creationId xmlns:p14="http://schemas.microsoft.com/office/powerpoint/2010/main" val="33612427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1141776" y="1605642"/>
            <a:ext cx="10721548" cy="3539430"/>
          </a:xfrm>
          <a:prstGeom prst="rect">
            <a:avLst/>
          </a:prstGeom>
          <a:noFill/>
        </p:spPr>
        <p:txBody>
          <a:bodyPr wrap="square" rtlCol="0">
            <a:spAutoFit/>
          </a:bodyPr>
          <a:lstStyle/>
          <a:p>
            <a:r>
              <a:rPr lang="en-GB" sz="2800" dirty="0"/>
              <a:t>There was a sudden rush of icy air as the door was opened. Standing at the front of the queue, Morgan was able to look down at the dark shapes far below; just the occasional pinprick of yellow light betraying the location of a house. Suddenly, he heard a voice yelling in his ear, ‘Go, go, go!’ and a sharp push propelled him out into mid-air. As the ground rushed up to meet him, he counted slowly to ten, then pulled the cord. With a jolt, the parachute opened, the roar of the wind and engines faded, and he began to drift downwards in near silence.</a:t>
            </a:r>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2353145" cy="646331"/>
          </a:xfrm>
          <a:prstGeom prst="rect">
            <a:avLst/>
          </a:prstGeom>
          <a:noFill/>
        </p:spPr>
        <p:txBody>
          <a:bodyPr wrap="none" rtlCol="0">
            <a:spAutoFit/>
          </a:bodyPr>
          <a:lstStyle/>
          <a:p>
            <a:r>
              <a:rPr lang="en-GB" sz="3600" b="1" dirty="0"/>
              <a:t>Day 8 - text</a:t>
            </a:r>
          </a:p>
        </p:txBody>
      </p:sp>
    </p:spTree>
    <p:extLst>
      <p:ext uri="{BB962C8B-B14F-4D97-AF65-F5344CB8AC3E}">
        <p14:creationId xmlns:p14="http://schemas.microsoft.com/office/powerpoint/2010/main" val="6270932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9902145" cy="3970318"/>
          </a:xfrm>
          <a:prstGeom prst="rect">
            <a:avLst/>
          </a:prstGeom>
          <a:noFill/>
        </p:spPr>
        <p:txBody>
          <a:bodyPr wrap="square" rtlCol="0">
            <a:spAutoFit/>
          </a:bodyPr>
          <a:lstStyle/>
          <a:p>
            <a:pPr lvl="0"/>
            <a:r>
              <a:rPr lang="en-GB" dirty="0"/>
              <a:t>1. What do you think the engines belonged to? Use evidence from the text to support your answer.</a:t>
            </a:r>
          </a:p>
          <a:p>
            <a:r>
              <a:rPr lang="en-GB" dirty="0"/>
              <a:t> </a:t>
            </a:r>
          </a:p>
          <a:p>
            <a:r>
              <a:rPr lang="en-GB" dirty="0"/>
              <a:t>_________________________________________________________________</a:t>
            </a:r>
          </a:p>
          <a:p>
            <a:r>
              <a:rPr lang="en-GB" dirty="0"/>
              <a:t> </a:t>
            </a:r>
          </a:p>
          <a:p>
            <a:pPr lvl="0"/>
            <a:r>
              <a:rPr lang="en-GB" dirty="0"/>
              <a:t>2. ‘… </a:t>
            </a:r>
            <a:r>
              <a:rPr lang="en-GB" i="1" dirty="0"/>
              <a:t>just the occasional pinprick of yellow light betraying the location of a house.’</a:t>
            </a:r>
            <a:endParaRPr lang="en-GB" dirty="0"/>
          </a:p>
          <a:p>
            <a:r>
              <a:rPr lang="en-GB" dirty="0"/>
              <a:t>Explain why the word </a:t>
            </a:r>
            <a:r>
              <a:rPr lang="en-GB" b="1" dirty="0"/>
              <a:t>betraying</a:t>
            </a:r>
            <a:r>
              <a:rPr lang="en-GB" dirty="0"/>
              <a:t> has been used.</a:t>
            </a:r>
          </a:p>
          <a:p>
            <a:r>
              <a:rPr lang="en-GB" dirty="0"/>
              <a:t> </a:t>
            </a:r>
          </a:p>
          <a:p>
            <a:r>
              <a:rPr lang="en-GB" dirty="0"/>
              <a:t>_________________________________________________________________</a:t>
            </a:r>
          </a:p>
          <a:p>
            <a:r>
              <a:rPr lang="en-GB" dirty="0"/>
              <a:t> </a:t>
            </a:r>
          </a:p>
          <a:p>
            <a:pPr lvl="0"/>
            <a:r>
              <a:rPr lang="en-GB" dirty="0"/>
              <a:t>3. Morgan was falling to the ground on a parachute. Why did the writer say that ‘the ground rushed up to meet him’?</a:t>
            </a:r>
          </a:p>
          <a:p>
            <a:r>
              <a:rPr lang="en-GB" dirty="0"/>
              <a:t> </a:t>
            </a:r>
          </a:p>
          <a:p>
            <a:r>
              <a:rPr lang="en-GB" dirty="0"/>
              <a:t>_________________________________________________________________</a:t>
            </a:r>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465308" cy="646331"/>
          </a:xfrm>
          <a:prstGeom prst="rect">
            <a:avLst/>
          </a:prstGeom>
          <a:noFill/>
        </p:spPr>
        <p:txBody>
          <a:bodyPr wrap="none" rtlCol="0">
            <a:spAutoFit/>
          </a:bodyPr>
          <a:lstStyle/>
          <a:p>
            <a:r>
              <a:rPr lang="en-GB" sz="3600" b="1" dirty="0"/>
              <a:t>Day 8 - questions</a:t>
            </a:r>
          </a:p>
        </p:txBody>
      </p:sp>
    </p:spTree>
    <p:extLst>
      <p:ext uri="{BB962C8B-B14F-4D97-AF65-F5344CB8AC3E}">
        <p14:creationId xmlns:p14="http://schemas.microsoft.com/office/powerpoint/2010/main" val="22388440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1141776" y="1605642"/>
            <a:ext cx="10721548" cy="4401205"/>
          </a:xfrm>
          <a:prstGeom prst="rect">
            <a:avLst/>
          </a:prstGeom>
          <a:noFill/>
        </p:spPr>
        <p:txBody>
          <a:bodyPr wrap="square" rtlCol="0">
            <a:spAutoFit/>
          </a:bodyPr>
          <a:lstStyle/>
          <a:p>
            <a:r>
              <a:rPr lang="en-GB" sz="2800" dirty="0"/>
              <a:t>What do you see when a kettle is boiling? Your first instinct might be to say ‘steam’, but you would not be right. Strictly speaking, steam – the gas or vapour caused by the evaporation of water – is invisible. The white clouds you see coming out of a kettle, or drifting across the sky for that matter, are actually tiny droplets of water which have condensed from the gaseous form into liquid but are too small to be affected by gravity. As often happens, there is a difference between scientific explanations and common understanding. As a scientist, it is important to know that water vapour is invisible, but to say that you can’t see steam rising from a kettle might just be annoying.</a:t>
            </a:r>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2353145" cy="646331"/>
          </a:xfrm>
          <a:prstGeom prst="rect">
            <a:avLst/>
          </a:prstGeom>
          <a:noFill/>
        </p:spPr>
        <p:txBody>
          <a:bodyPr wrap="none" rtlCol="0">
            <a:spAutoFit/>
          </a:bodyPr>
          <a:lstStyle/>
          <a:p>
            <a:r>
              <a:rPr lang="en-GB" sz="3600" b="1" dirty="0"/>
              <a:t>Day 9 - text</a:t>
            </a:r>
          </a:p>
        </p:txBody>
      </p:sp>
    </p:spTree>
    <p:extLst>
      <p:ext uri="{BB962C8B-B14F-4D97-AF65-F5344CB8AC3E}">
        <p14:creationId xmlns:p14="http://schemas.microsoft.com/office/powerpoint/2010/main" val="4060138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627933" y="692881"/>
            <a:ext cx="2936134" cy="507831"/>
          </a:xfrm>
          <a:prstGeom prst="rect">
            <a:avLst/>
          </a:prstGeom>
          <a:noFill/>
        </p:spPr>
        <p:txBody>
          <a:bodyPr wrap="square" rtlCol="0">
            <a:spAutoFit/>
          </a:bodyPr>
          <a:lstStyle/>
          <a:p>
            <a:pPr algn="ctr"/>
            <a:r>
              <a:rPr lang="en-GB" sz="2700" b="1" dirty="0"/>
              <a:t>Teacher Notes</a:t>
            </a:r>
          </a:p>
        </p:txBody>
      </p:sp>
      <p:sp>
        <p:nvSpPr>
          <p:cNvPr id="8" name="Rectangle 13"/>
          <p:cNvSpPr>
            <a:spLocks noChangeArrowheads="1"/>
          </p:cNvSpPr>
          <p:nvPr/>
        </p:nvSpPr>
        <p:spPr bwMode="auto">
          <a:xfrm>
            <a:off x="2207568" y="1387515"/>
            <a:ext cx="7964142"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The questions on these slides are presented in the same way as questions in the </a:t>
            </a:r>
            <a:r>
              <a:rPr lang="en-GB" altLang="en-US" sz="2200" dirty="0" err="1">
                <a:ea typeface="Times New Roman" panose="02020603050405020304" pitchFamily="18" charset="0"/>
                <a:cs typeface="Calibri" panose="020F0502020204030204" pitchFamily="34" charset="0"/>
              </a:rPr>
              <a:t>DfE</a:t>
            </a:r>
            <a:r>
              <a:rPr lang="en-GB" altLang="en-US" sz="2200" dirty="0">
                <a:ea typeface="Times New Roman" panose="02020603050405020304" pitchFamily="18" charset="0"/>
                <a:cs typeface="Calibri" panose="020F0502020204030204" pitchFamily="34" charset="0"/>
              </a:rPr>
              <a:t> Reading tests to ensure that children are familiar with the language and formats used. </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Pupils should be given between a minute and 90 seconds to read each passage and then 3 minutes to respond to the three questions. Each text is used twice throughout the thirty days, so pupils should build their visual recall and understanding each time they meet it. </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To challenge pupils, they could attempt to read the passage and respond to the questions within the three minutes, although accuracy rates are more crucial than pace here! </a:t>
            </a:r>
          </a:p>
          <a:p>
            <a:pPr eaLnBrk="0" fontAlgn="base" hangingPunct="0">
              <a:spcBef>
                <a:spcPct val="0"/>
              </a:spcBef>
              <a:spcAft>
                <a:spcPct val="0"/>
              </a:spcAft>
            </a:pPr>
            <a:endParaRPr lang="en-GB" altLang="en-US" sz="2200" dirty="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Teachers may want to display or print the text for pupils to refer to. </a:t>
            </a:r>
          </a:p>
        </p:txBody>
      </p:sp>
      <p:pic>
        <p:nvPicPr>
          <p:cNvPr id="10" name="Picture 9">
            <a:extLst>
              <a:ext uri="{FF2B5EF4-FFF2-40B4-BE49-F238E27FC236}">
                <a16:creationId xmlns:a16="http://schemas.microsoft.com/office/drawing/2014/main" id="{BE110FE7-F810-48B5-9321-B32158BA01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2" y="167683"/>
            <a:ext cx="753237" cy="1082421"/>
          </a:xfrm>
          <a:prstGeom prst="rect">
            <a:avLst/>
          </a:prstGeom>
        </p:spPr>
      </p:pic>
    </p:spTree>
    <p:extLst>
      <p:ext uri="{BB962C8B-B14F-4D97-AF65-F5344CB8AC3E}">
        <p14:creationId xmlns:p14="http://schemas.microsoft.com/office/powerpoint/2010/main" val="28933281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10721548" cy="4524315"/>
          </a:xfrm>
          <a:prstGeom prst="rect">
            <a:avLst/>
          </a:prstGeom>
          <a:noFill/>
        </p:spPr>
        <p:txBody>
          <a:bodyPr wrap="square" rtlCol="0">
            <a:spAutoFit/>
          </a:bodyPr>
          <a:lstStyle/>
          <a:p>
            <a:pPr lvl="0"/>
            <a:r>
              <a:rPr lang="en-GB" dirty="0"/>
              <a:t>1.  What does the word </a:t>
            </a:r>
            <a:r>
              <a:rPr lang="en-GB" b="1" dirty="0"/>
              <a:t>instinct</a:t>
            </a:r>
            <a:r>
              <a:rPr lang="en-GB" dirty="0"/>
              <a:t> mean? </a:t>
            </a:r>
            <a:r>
              <a:rPr lang="en-GB" b="1" dirty="0"/>
              <a:t>Tick one.</a:t>
            </a:r>
            <a:endParaRPr lang="en-GB" dirty="0"/>
          </a:p>
          <a:p>
            <a:endParaRPr lang="en-GB" dirty="0"/>
          </a:p>
          <a:p>
            <a:endParaRPr lang="en-GB" dirty="0"/>
          </a:p>
          <a:p>
            <a:r>
              <a:rPr lang="en-GB" dirty="0"/>
              <a:t>	heat					reply</a:t>
            </a:r>
          </a:p>
          <a:p>
            <a:endParaRPr lang="en-GB" dirty="0"/>
          </a:p>
          <a:p>
            <a:endParaRPr lang="en-GB" dirty="0"/>
          </a:p>
          <a:p>
            <a:r>
              <a:rPr lang="en-GB" dirty="0"/>
              <a:t>	vapour					impulse</a:t>
            </a:r>
          </a:p>
          <a:p>
            <a:pPr lvl="0"/>
            <a:endParaRPr lang="en-GB" dirty="0"/>
          </a:p>
          <a:p>
            <a:pPr lvl="0"/>
            <a:r>
              <a:rPr lang="en-GB" dirty="0"/>
              <a:t>2. </a:t>
            </a:r>
            <a:r>
              <a:rPr lang="en-GB" b="1" dirty="0"/>
              <a:t>Find</a:t>
            </a:r>
            <a:r>
              <a:rPr lang="en-GB" dirty="0"/>
              <a:t> and </a:t>
            </a:r>
            <a:r>
              <a:rPr lang="en-GB" b="1" dirty="0"/>
              <a:t>copy</a:t>
            </a:r>
            <a:r>
              <a:rPr lang="en-GB" dirty="0"/>
              <a:t> one word from the text that means ‘can’t be seen’.</a:t>
            </a:r>
          </a:p>
          <a:p>
            <a:r>
              <a:rPr lang="en-GB" dirty="0"/>
              <a:t> </a:t>
            </a:r>
          </a:p>
          <a:p>
            <a:r>
              <a:rPr lang="en-GB" dirty="0"/>
              <a:t>______________________________________________</a:t>
            </a:r>
          </a:p>
          <a:p>
            <a:r>
              <a:rPr lang="en-GB" dirty="0"/>
              <a:t> </a:t>
            </a:r>
          </a:p>
          <a:p>
            <a:pPr lvl="0"/>
            <a:r>
              <a:rPr lang="en-GB" dirty="0"/>
              <a:t>3. </a:t>
            </a:r>
            <a:r>
              <a:rPr lang="en-GB" b="1" dirty="0"/>
              <a:t>Find</a:t>
            </a:r>
            <a:r>
              <a:rPr lang="en-GB" dirty="0"/>
              <a:t> and </a:t>
            </a:r>
            <a:r>
              <a:rPr lang="en-GB" b="1" dirty="0"/>
              <a:t>copy</a:t>
            </a:r>
            <a:r>
              <a:rPr lang="en-GB" dirty="0"/>
              <a:t> the words that explain how steam is caused.</a:t>
            </a:r>
          </a:p>
          <a:p>
            <a:r>
              <a:rPr lang="en-GB" dirty="0"/>
              <a:t> </a:t>
            </a:r>
          </a:p>
          <a:p>
            <a:r>
              <a:rPr lang="en-GB" dirty="0"/>
              <a:t>_________________________________________________________________</a:t>
            </a:r>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465308" cy="646331"/>
          </a:xfrm>
          <a:prstGeom prst="rect">
            <a:avLst/>
          </a:prstGeom>
          <a:noFill/>
        </p:spPr>
        <p:txBody>
          <a:bodyPr wrap="none" rtlCol="0">
            <a:spAutoFit/>
          </a:bodyPr>
          <a:lstStyle/>
          <a:p>
            <a:r>
              <a:rPr lang="en-GB" sz="3600" b="1" dirty="0"/>
              <a:t>Day 9 - questions</a:t>
            </a:r>
          </a:p>
        </p:txBody>
      </p:sp>
      <p:sp>
        <p:nvSpPr>
          <p:cNvPr id="13" name="Rectangle 12">
            <a:extLst>
              <a:ext uri="{FF2B5EF4-FFF2-40B4-BE49-F238E27FC236}">
                <a16:creationId xmlns:a16="http://schemas.microsoft.com/office/drawing/2014/main" id="{E0917AE3-0ABA-4961-A462-C24E30C16555}"/>
              </a:ext>
            </a:extLst>
          </p:cNvPr>
          <p:cNvSpPr/>
          <p:nvPr/>
        </p:nvSpPr>
        <p:spPr>
          <a:xfrm>
            <a:off x="2962844" y="2448560"/>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430F9181-F4EE-4DC3-9370-204E5F902C64}"/>
              </a:ext>
            </a:extLst>
          </p:cNvPr>
          <p:cNvSpPr/>
          <p:nvPr/>
        </p:nvSpPr>
        <p:spPr>
          <a:xfrm>
            <a:off x="2965882" y="3200038"/>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75FDB877-CA87-4015-8F31-CE6D8F03A729}"/>
              </a:ext>
            </a:extLst>
          </p:cNvPr>
          <p:cNvSpPr/>
          <p:nvPr/>
        </p:nvSpPr>
        <p:spPr>
          <a:xfrm>
            <a:off x="7548880" y="2448560"/>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093099EB-FAB1-4825-AF5E-1B4F8C948E00}"/>
              </a:ext>
            </a:extLst>
          </p:cNvPr>
          <p:cNvSpPr/>
          <p:nvPr/>
        </p:nvSpPr>
        <p:spPr>
          <a:xfrm>
            <a:off x="7548880" y="3200038"/>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546781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1141776" y="1605642"/>
            <a:ext cx="10721548" cy="4401205"/>
          </a:xfrm>
          <a:prstGeom prst="rect">
            <a:avLst/>
          </a:prstGeom>
          <a:noFill/>
        </p:spPr>
        <p:txBody>
          <a:bodyPr wrap="square" rtlCol="0">
            <a:spAutoFit/>
          </a:bodyPr>
          <a:lstStyle/>
          <a:p>
            <a:r>
              <a:rPr lang="en-GB" sz="2800" dirty="0"/>
              <a:t>What do you see when a kettle is boiling? Your first instinct might be to say ‘steam’, but you would not be right. Strictly speaking, steam – the gas or vapour caused by the evaporation of water – is invisible. The white clouds you see coming out of a kettle, or drifting across the sky for that matter, are actually tiny droplets of water which have condensed from the gaseous form into liquid but are too small to be affected by gravity. As often happens, there is a difference between scientific explanations and common understanding. As a scientist, it is important to know that water vapour is invisible, but to say that you can’t see steam rising from a kettle might just be annoying.</a:t>
            </a:r>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2587183" cy="646331"/>
          </a:xfrm>
          <a:prstGeom prst="rect">
            <a:avLst/>
          </a:prstGeom>
          <a:noFill/>
        </p:spPr>
        <p:txBody>
          <a:bodyPr wrap="none" rtlCol="0">
            <a:spAutoFit/>
          </a:bodyPr>
          <a:lstStyle/>
          <a:p>
            <a:r>
              <a:rPr lang="en-GB" sz="3600" b="1" dirty="0"/>
              <a:t>Day 10 - text</a:t>
            </a:r>
          </a:p>
        </p:txBody>
      </p:sp>
    </p:spTree>
    <p:extLst>
      <p:ext uri="{BB962C8B-B14F-4D97-AF65-F5344CB8AC3E}">
        <p14:creationId xmlns:p14="http://schemas.microsoft.com/office/powerpoint/2010/main" val="30880022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9902145" cy="4247317"/>
          </a:xfrm>
          <a:prstGeom prst="rect">
            <a:avLst/>
          </a:prstGeom>
          <a:noFill/>
        </p:spPr>
        <p:txBody>
          <a:bodyPr wrap="square" rtlCol="0">
            <a:spAutoFit/>
          </a:bodyPr>
          <a:lstStyle/>
          <a:p>
            <a:pPr lvl="0"/>
            <a:r>
              <a:rPr lang="en-GB" dirty="0"/>
              <a:t>1. Why, according to the text, do the tiny droplets of water in clouds stay drifting across the sky?</a:t>
            </a:r>
          </a:p>
          <a:p>
            <a:r>
              <a:rPr lang="en-GB" dirty="0"/>
              <a:t> </a:t>
            </a:r>
          </a:p>
          <a:p>
            <a:r>
              <a:rPr lang="en-GB" dirty="0"/>
              <a:t>_________________________________________________________________</a:t>
            </a:r>
          </a:p>
          <a:p>
            <a:r>
              <a:rPr lang="en-GB" dirty="0"/>
              <a:t> </a:t>
            </a:r>
          </a:p>
          <a:p>
            <a:pPr lvl="0"/>
            <a:r>
              <a:rPr lang="en-GB" dirty="0"/>
              <a:t>2.</a:t>
            </a:r>
            <a:r>
              <a:rPr lang="en-GB" b="1" dirty="0"/>
              <a:t> Find</a:t>
            </a:r>
            <a:r>
              <a:rPr lang="en-GB" dirty="0"/>
              <a:t> and </a:t>
            </a:r>
            <a:r>
              <a:rPr lang="en-GB" b="1" dirty="0"/>
              <a:t>copy</a:t>
            </a:r>
            <a:r>
              <a:rPr lang="en-GB" dirty="0"/>
              <a:t> the </a:t>
            </a:r>
            <a:r>
              <a:rPr lang="en-GB" b="1" dirty="0"/>
              <a:t>two words</a:t>
            </a:r>
            <a:r>
              <a:rPr lang="en-GB" dirty="0"/>
              <a:t> that mean ‘what most people believe’.</a:t>
            </a:r>
          </a:p>
          <a:p>
            <a:r>
              <a:rPr lang="en-GB" dirty="0"/>
              <a:t> </a:t>
            </a:r>
          </a:p>
          <a:p>
            <a:r>
              <a:rPr lang="en-GB" dirty="0"/>
              <a:t>______________________________________________</a:t>
            </a:r>
          </a:p>
          <a:p>
            <a:r>
              <a:rPr lang="en-GB" dirty="0"/>
              <a:t> </a:t>
            </a:r>
          </a:p>
          <a:p>
            <a:pPr lvl="0"/>
            <a:r>
              <a:rPr lang="en-GB" dirty="0"/>
              <a:t>3. Why does the text suggest that it might be annoying to say ‘</a:t>
            </a:r>
            <a:r>
              <a:rPr lang="en-GB" i="1" dirty="0"/>
              <a:t>you can’t see steam rising from a kettle</a:t>
            </a:r>
            <a:r>
              <a:rPr lang="en-GB" dirty="0"/>
              <a:t>’? Use evidence from the text to explain your answer.</a:t>
            </a:r>
          </a:p>
          <a:p>
            <a:r>
              <a:rPr lang="en-GB" dirty="0"/>
              <a:t> </a:t>
            </a:r>
          </a:p>
          <a:p>
            <a:r>
              <a:rPr lang="en-GB" dirty="0"/>
              <a:t>_________________________________________________________________</a:t>
            </a:r>
          </a:p>
          <a:p>
            <a:r>
              <a:rPr lang="en-GB" dirty="0"/>
              <a:t> </a:t>
            </a:r>
          </a:p>
          <a:p>
            <a:r>
              <a:rPr lang="en-GB" dirty="0"/>
              <a:t>_________________________________________________________________</a:t>
            </a:r>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699346" cy="646331"/>
          </a:xfrm>
          <a:prstGeom prst="rect">
            <a:avLst/>
          </a:prstGeom>
          <a:noFill/>
        </p:spPr>
        <p:txBody>
          <a:bodyPr wrap="none" rtlCol="0">
            <a:spAutoFit/>
          </a:bodyPr>
          <a:lstStyle/>
          <a:p>
            <a:r>
              <a:rPr lang="en-GB" sz="3600" b="1" dirty="0"/>
              <a:t>Day 10 - questions</a:t>
            </a:r>
          </a:p>
        </p:txBody>
      </p:sp>
    </p:spTree>
    <p:extLst>
      <p:ext uri="{BB962C8B-B14F-4D97-AF65-F5344CB8AC3E}">
        <p14:creationId xmlns:p14="http://schemas.microsoft.com/office/powerpoint/2010/main" val="18543219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547886" y="1765605"/>
            <a:ext cx="11428557" cy="4678204"/>
          </a:xfrm>
          <a:prstGeom prst="rect">
            <a:avLst/>
          </a:prstGeom>
          <a:noFill/>
        </p:spPr>
        <p:txBody>
          <a:bodyPr wrap="square" rtlCol="0">
            <a:spAutoFit/>
          </a:bodyPr>
          <a:lstStyle/>
          <a:p>
            <a:r>
              <a:rPr lang="en-GB" sz="2800" dirty="0"/>
              <a:t>Any violent shaking of the earth’s surface is alarming as we have come to expect the ground to be solid and stable. There can be natural causes such as landslides or even man-made ones such as explosions. Perhaps the most destructive and terrifying, however, are earthquakes. They can have a number of different possible causes, but the most common is the shifting of the planet’s surface along its fault lines. This is because the earth’s crust is not made up of one single shell, but a jigsaw of massive areas of land known as ‘tectonic plates’. Where these meet, there is some scope for movement, and even the slightest shift can release an enormous amount of energy – enough to shake whole cities to the ground.</a:t>
            </a:r>
          </a:p>
          <a:p>
            <a:r>
              <a:rPr lang="en-GB" dirty="0"/>
              <a:t> </a:t>
            </a:r>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2587183" cy="646331"/>
          </a:xfrm>
          <a:prstGeom prst="rect">
            <a:avLst/>
          </a:prstGeom>
          <a:noFill/>
        </p:spPr>
        <p:txBody>
          <a:bodyPr wrap="none" rtlCol="0">
            <a:spAutoFit/>
          </a:bodyPr>
          <a:lstStyle/>
          <a:p>
            <a:r>
              <a:rPr lang="en-GB" sz="3600" b="1" dirty="0"/>
              <a:t>Day 11 - text</a:t>
            </a:r>
          </a:p>
        </p:txBody>
      </p:sp>
    </p:spTree>
    <p:extLst>
      <p:ext uri="{BB962C8B-B14F-4D97-AF65-F5344CB8AC3E}">
        <p14:creationId xmlns:p14="http://schemas.microsoft.com/office/powerpoint/2010/main" val="17715849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9902145" cy="3970318"/>
          </a:xfrm>
          <a:prstGeom prst="rect">
            <a:avLst/>
          </a:prstGeom>
          <a:noFill/>
        </p:spPr>
        <p:txBody>
          <a:bodyPr wrap="square" rtlCol="0">
            <a:spAutoFit/>
          </a:bodyPr>
          <a:lstStyle/>
          <a:p>
            <a:pPr lvl="0"/>
            <a:r>
              <a:rPr lang="en-GB" dirty="0"/>
              <a:t>1. Which </a:t>
            </a:r>
            <a:r>
              <a:rPr lang="en-GB" b="1" dirty="0"/>
              <a:t>two words</a:t>
            </a:r>
            <a:r>
              <a:rPr lang="en-GB" dirty="0"/>
              <a:t> does the text use to describe how we have come to expect the ground to be?</a:t>
            </a:r>
          </a:p>
          <a:p>
            <a:r>
              <a:rPr lang="en-GB" dirty="0"/>
              <a:t> </a:t>
            </a:r>
          </a:p>
          <a:p>
            <a:pPr lvl="0"/>
            <a:r>
              <a:rPr lang="en-GB" dirty="0"/>
              <a:t>a) ________________________                          b) __________________________</a:t>
            </a:r>
          </a:p>
          <a:p>
            <a:r>
              <a:rPr lang="en-GB" dirty="0"/>
              <a:t> </a:t>
            </a:r>
          </a:p>
          <a:p>
            <a:pPr lvl="0"/>
            <a:endParaRPr lang="en-GB" dirty="0"/>
          </a:p>
          <a:p>
            <a:pPr lvl="0"/>
            <a:r>
              <a:rPr lang="en-GB" dirty="0"/>
              <a:t>2. The text mentions violent shaking of the earth’s surface. What does it suggest might be a man-made cause of this?</a:t>
            </a:r>
          </a:p>
          <a:p>
            <a:r>
              <a:rPr lang="en-GB" dirty="0"/>
              <a:t> </a:t>
            </a:r>
          </a:p>
          <a:p>
            <a:r>
              <a:rPr lang="en-GB" dirty="0"/>
              <a:t>______________________________________________</a:t>
            </a:r>
          </a:p>
          <a:p>
            <a:r>
              <a:rPr lang="en-GB" dirty="0"/>
              <a:t> </a:t>
            </a:r>
          </a:p>
          <a:p>
            <a:pPr lvl="0"/>
            <a:r>
              <a:rPr lang="en-GB" dirty="0"/>
              <a:t>3. What can the shifting of the world’s tectonic plates release?</a:t>
            </a:r>
          </a:p>
          <a:p>
            <a:r>
              <a:rPr lang="en-GB" dirty="0"/>
              <a:t> </a:t>
            </a:r>
          </a:p>
          <a:p>
            <a:r>
              <a:rPr lang="en-GB" dirty="0"/>
              <a:t>______________________________________________</a:t>
            </a:r>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699346" cy="646331"/>
          </a:xfrm>
          <a:prstGeom prst="rect">
            <a:avLst/>
          </a:prstGeom>
          <a:noFill/>
        </p:spPr>
        <p:txBody>
          <a:bodyPr wrap="none" rtlCol="0">
            <a:spAutoFit/>
          </a:bodyPr>
          <a:lstStyle/>
          <a:p>
            <a:r>
              <a:rPr lang="en-GB" sz="3600" b="1" dirty="0"/>
              <a:t>Day 11 - questions</a:t>
            </a:r>
          </a:p>
        </p:txBody>
      </p:sp>
    </p:spTree>
    <p:extLst>
      <p:ext uri="{BB962C8B-B14F-4D97-AF65-F5344CB8AC3E}">
        <p14:creationId xmlns:p14="http://schemas.microsoft.com/office/powerpoint/2010/main" val="12951910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547886" y="1765605"/>
            <a:ext cx="11428557" cy="4678204"/>
          </a:xfrm>
          <a:prstGeom prst="rect">
            <a:avLst/>
          </a:prstGeom>
          <a:noFill/>
        </p:spPr>
        <p:txBody>
          <a:bodyPr wrap="square" rtlCol="0">
            <a:spAutoFit/>
          </a:bodyPr>
          <a:lstStyle/>
          <a:p>
            <a:r>
              <a:rPr lang="en-GB" sz="2800" dirty="0"/>
              <a:t>Any violent shaking of the earth’s surface is alarming as we have come to expect the ground to be solid and stable. There can be natural causes such as landslides or even man-made ones such as explosions. Perhaps the most destructive and terrifying, however, are earthquakes. They can have a number of different possible causes, but the most common is the shifting of the planet’s surface along its fault lines. This is because the earth’s crust is not made up of one single shell, but a jigsaw of massive areas of land known as ‘tectonic plates’. Where these meet, there is some scope for movement, and even the slightest shift can release an enormous amount of energy – enough to shake whole cities to the ground.</a:t>
            </a:r>
          </a:p>
          <a:p>
            <a:r>
              <a:rPr lang="en-GB" dirty="0"/>
              <a:t> </a:t>
            </a:r>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2587183" cy="646331"/>
          </a:xfrm>
          <a:prstGeom prst="rect">
            <a:avLst/>
          </a:prstGeom>
          <a:noFill/>
        </p:spPr>
        <p:txBody>
          <a:bodyPr wrap="none" rtlCol="0">
            <a:spAutoFit/>
          </a:bodyPr>
          <a:lstStyle/>
          <a:p>
            <a:r>
              <a:rPr lang="en-GB" sz="3600" b="1" dirty="0"/>
              <a:t>Day 12 - text</a:t>
            </a:r>
          </a:p>
        </p:txBody>
      </p:sp>
    </p:spTree>
    <p:extLst>
      <p:ext uri="{BB962C8B-B14F-4D97-AF65-F5344CB8AC3E}">
        <p14:creationId xmlns:p14="http://schemas.microsoft.com/office/powerpoint/2010/main" val="21233862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9902145" cy="3416320"/>
          </a:xfrm>
          <a:prstGeom prst="rect">
            <a:avLst/>
          </a:prstGeom>
          <a:noFill/>
        </p:spPr>
        <p:txBody>
          <a:bodyPr wrap="square" rtlCol="0">
            <a:spAutoFit/>
          </a:bodyPr>
          <a:lstStyle/>
          <a:p>
            <a:pPr lvl="0"/>
            <a:r>
              <a:rPr lang="en-GB" dirty="0"/>
              <a:t>1. According to the text, why is any ‘shaking of the earth’s surface’ alarming?</a:t>
            </a:r>
          </a:p>
          <a:p>
            <a:r>
              <a:rPr lang="en-GB" dirty="0"/>
              <a:t> </a:t>
            </a:r>
          </a:p>
          <a:p>
            <a:r>
              <a:rPr lang="en-GB" dirty="0"/>
              <a:t>______________________________________________</a:t>
            </a:r>
          </a:p>
          <a:p>
            <a:r>
              <a:rPr lang="en-GB" dirty="0"/>
              <a:t> </a:t>
            </a:r>
          </a:p>
          <a:p>
            <a:pPr lvl="0"/>
            <a:r>
              <a:rPr lang="en-GB" dirty="0"/>
              <a:t>2. According to the text, what are ‘tectonic plates’?</a:t>
            </a:r>
          </a:p>
          <a:p>
            <a:r>
              <a:rPr lang="en-GB" dirty="0"/>
              <a:t> </a:t>
            </a:r>
          </a:p>
          <a:p>
            <a:r>
              <a:rPr lang="en-GB" dirty="0"/>
              <a:t>______________________________________________</a:t>
            </a:r>
          </a:p>
          <a:p>
            <a:r>
              <a:rPr lang="en-GB" dirty="0"/>
              <a:t> </a:t>
            </a:r>
          </a:p>
          <a:p>
            <a:pPr lvl="0"/>
            <a:r>
              <a:rPr lang="en-GB" dirty="0"/>
              <a:t>3. Why do you think the text describes the earth’s tectonic plates as a ‘jigsaw’?</a:t>
            </a:r>
          </a:p>
          <a:p>
            <a:r>
              <a:rPr lang="en-GB" dirty="0"/>
              <a:t> </a:t>
            </a:r>
          </a:p>
          <a:p>
            <a:r>
              <a:rPr lang="en-GB" dirty="0"/>
              <a:t>______________________________________________</a:t>
            </a:r>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699346" cy="646331"/>
          </a:xfrm>
          <a:prstGeom prst="rect">
            <a:avLst/>
          </a:prstGeom>
          <a:noFill/>
        </p:spPr>
        <p:txBody>
          <a:bodyPr wrap="none" rtlCol="0">
            <a:spAutoFit/>
          </a:bodyPr>
          <a:lstStyle/>
          <a:p>
            <a:r>
              <a:rPr lang="en-GB" sz="3600" b="1" dirty="0"/>
              <a:t>Day 12 - questions</a:t>
            </a:r>
          </a:p>
        </p:txBody>
      </p:sp>
    </p:spTree>
    <p:extLst>
      <p:ext uri="{BB962C8B-B14F-4D97-AF65-F5344CB8AC3E}">
        <p14:creationId xmlns:p14="http://schemas.microsoft.com/office/powerpoint/2010/main" val="10426757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735226" y="1897873"/>
            <a:ext cx="10721548" cy="3816429"/>
          </a:xfrm>
          <a:prstGeom prst="rect">
            <a:avLst/>
          </a:prstGeom>
          <a:noFill/>
        </p:spPr>
        <p:txBody>
          <a:bodyPr wrap="square" rtlCol="0">
            <a:spAutoFit/>
          </a:bodyPr>
          <a:lstStyle/>
          <a:p>
            <a:r>
              <a:rPr lang="en-GB" sz="2800" dirty="0"/>
              <a:t>What was that? Phoebe had definitely heard a noise. For a moment, she lay rigid with her head on the pillow, staring at the ceiling. There it was again – a short, harsh squeaking noise, like a chair being scraped across a tiled floor. She tiptoed over to her bedroom door and silently opened it a fraction, hoping to get a better idea of what the noise was. For a few moments, the only sound she could hear was her own heavy breathing. Then there came a loud grunt from her parents’ bedroom followed by a deep sigh as Dad rolled over and resumed snoring.</a:t>
            </a:r>
          </a:p>
          <a:p>
            <a:r>
              <a:rPr lang="en-GB" dirty="0"/>
              <a:t> </a:t>
            </a:r>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2587183" cy="646331"/>
          </a:xfrm>
          <a:prstGeom prst="rect">
            <a:avLst/>
          </a:prstGeom>
          <a:noFill/>
        </p:spPr>
        <p:txBody>
          <a:bodyPr wrap="none" rtlCol="0">
            <a:spAutoFit/>
          </a:bodyPr>
          <a:lstStyle/>
          <a:p>
            <a:r>
              <a:rPr lang="en-GB" sz="3600" b="1" dirty="0"/>
              <a:t>Day 13 - text</a:t>
            </a:r>
          </a:p>
        </p:txBody>
      </p:sp>
    </p:spTree>
    <p:extLst>
      <p:ext uri="{BB962C8B-B14F-4D97-AF65-F5344CB8AC3E}">
        <p14:creationId xmlns:p14="http://schemas.microsoft.com/office/powerpoint/2010/main" val="34297579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10721548" cy="4524315"/>
          </a:xfrm>
          <a:prstGeom prst="rect">
            <a:avLst/>
          </a:prstGeom>
          <a:noFill/>
        </p:spPr>
        <p:txBody>
          <a:bodyPr wrap="square" rtlCol="0">
            <a:spAutoFit/>
          </a:bodyPr>
          <a:lstStyle/>
          <a:p>
            <a:pPr lvl="0"/>
            <a:r>
              <a:rPr lang="en-GB" dirty="0"/>
              <a:t>1. What does the word </a:t>
            </a:r>
            <a:r>
              <a:rPr lang="en-GB" b="1" dirty="0"/>
              <a:t>rigid</a:t>
            </a:r>
            <a:r>
              <a:rPr lang="en-GB" dirty="0"/>
              <a:t> mean? </a:t>
            </a:r>
            <a:r>
              <a:rPr lang="en-GB" b="1" dirty="0"/>
              <a:t>Tick one.</a:t>
            </a:r>
            <a:endParaRPr lang="en-GB" dirty="0"/>
          </a:p>
          <a:p>
            <a:endParaRPr lang="en-GB" dirty="0"/>
          </a:p>
          <a:p>
            <a:endParaRPr lang="en-GB" dirty="0"/>
          </a:p>
          <a:p>
            <a:r>
              <a:rPr lang="en-GB" dirty="0"/>
              <a:t>cold					stiff</a:t>
            </a:r>
          </a:p>
          <a:p>
            <a:endParaRPr lang="en-GB" dirty="0"/>
          </a:p>
          <a:p>
            <a:endParaRPr lang="en-GB" dirty="0"/>
          </a:p>
          <a:p>
            <a:r>
              <a:rPr lang="en-GB" dirty="0"/>
              <a:t>sleeping					comfortably</a:t>
            </a:r>
          </a:p>
          <a:p>
            <a:pPr lvl="0"/>
            <a:endParaRPr lang="en-GB" dirty="0"/>
          </a:p>
          <a:p>
            <a:pPr lvl="0"/>
            <a:r>
              <a:rPr lang="en-GB" dirty="0"/>
              <a:t>2. Why did Phoebe go to her bedroom door?</a:t>
            </a:r>
          </a:p>
          <a:p>
            <a:r>
              <a:rPr lang="en-GB" dirty="0"/>
              <a:t> </a:t>
            </a:r>
          </a:p>
          <a:p>
            <a:r>
              <a:rPr lang="en-GB" dirty="0"/>
              <a:t>_________________________________________________________________</a:t>
            </a:r>
          </a:p>
          <a:p>
            <a:r>
              <a:rPr lang="en-GB" dirty="0"/>
              <a:t> </a:t>
            </a:r>
          </a:p>
          <a:p>
            <a:pPr lvl="0"/>
            <a:r>
              <a:rPr lang="en-GB" dirty="0"/>
              <a:t>3. Why do you think Phoebe was breathing heavily?</a:t>
            </a:r>
          </a:p>
          <a:p>
            <a:r>
              <a:rPr lang="en-GB" dirty="0"/>
              <a:t> </a:t>
            </a:r>
          </a:p>
          <a:p>
            <a:r>
              <a:rPr lang="en-GB" dirty="0"/>
              <a:t>_________________________________________________________________</a:t>
            </a:r>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699346" cy="646331"/>
          </a:xfrm>
          <a:prstGeom prst="rect">
            <a:avLst/>
          </a:prstGeom>
          <a:noFill/>
        </p:spPr>
        <p:txBody>
          <a:bodyPr wrap="none" rtlCol="0">
            <a:spAutoFit/>
          </a:bodyPr>
          <a:lstStyle/>
          <a:p>
            <a:r>
              <a:rPr lang="en-GB" sz="3600" b="1" dirty="0"/>
              <a:t>Day 13 - questions</a:t>
            </a:r>
          </a:p>
        </p:txBody>
      </p:sp>
      <p:sp>
        <p:nvSpPr>
          <p:cNvPr id="13" name="Rectangle 12">
            <a:extLst>
              <a:ext uri="{FF2B5EF4-FFF2-40B4-BE49-F238E27FC236}">
                <a16:creationId xmlns:a16="http://schemas.microsoft.com/office/drawing/2014/main" id="{E0917AE3-0ABA-4961-A462-C24E30C16555}"/>
              </a:ext>
            </a:extLst>
          </p:cNvPr>
          <p:cNvSpPr/>
          <p:nvPr/>
        </p:nvSpPr>
        <p:spPr>
          <a:xfrm>
            <a:off x="2824480" y="2448560"/>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430F9181-F4EE-4DC3-9370-204E5F902C64}"/>
              </a:ext>
            </a:extLst>
          </p:cNvPr>
          <p:cNvSpPr/>
          <p:nvPr/>
        </p:nvSpPr>
        <p:spPr>
          <a:xfrm>
            <a:off x="2824480" y="3200038"/>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75FDB877-CA87-4015-8F31-CE6D8F03A729}"/>
              </a:ext>
            </a:extLst>
          </p:cNvPr>
          <p:cNvSpPr/>
          <p:nvPr/>
        </p:nvSpPr>
        <p:spPr>
          <a:xfrm>
            <a:off x="7548880" y="2448560"/>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093099EB-FAB1-4825-AF5E-1B4F8C948E00}"/>
              </a:ext>
            </a:extLst>
          </p:cNvPr>
          <p:cNvSpPr/>
          <p:nvPr/>
        </p:nvSpPr>
        <p:spPr>
          <a:xfrm>
            <a:off x="7548880" y="3200038"/>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660325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735226" y="1860166"/>
            <a:ext cx="10721548" cy="3816429"/>
          </a:xfrm>
          <a:prstGeom prst="rect">
            <a:avLst/>
          </a:prstGeom>
          <a:noFill/>
        </p:spPr>
        <p:txBody>
          <a:bodyPr wrap="square" rtlCol="0">
            <a:spAutoFit/>
          </a:bodyPr>
          <a:lstStyle/>
          <a:p>
            <a:r>
              <a:rPr lang="en-GB" sz="2800" dirty="0"/>
              <a:t>What was that? Phoebe had definitely heard a noise. For a moment, she lay rigid with her head on the pillow, staring at the ceiling. There it was again – a short, harsh squeaking noise, like a chair being scraped across a tiled floor. She tiptoed over to her bedroom door and silently opened it a fraction, hoping to get a better idea of what the noise was. For a few moments, the only sound she could hear was her own heavy breathing. Then there came a loud grunt from her parents’ bedroom followed by a deep sigh as Dad rolled over and resumed snoring.</a:t>
            </a:r>
          </a:p>
          <a:p>
            <a:r>
              <a:rPr lang="en-GB" dirty="0"/>
              <a:t> </a:t>
            </a:r>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2587183" cy="646331"/>
          </a:xfrm>
          <a:prstGeom prst="rect">
            <a:avLst/>
          </a:prstGeom>
          <a:noFill/>
        </p:spPr>
        <p:txBody>
          <a:bodyPr wrap="none" rtlCol="0">
            <a:spAutoFit/>
          </a:bodyPr>
          <a:lstStyle/>
          <a:p>
            <a:r>
              <a:rPr lang="en-GB" sz="3600" b="1" dirty="0"/>
              <a:t>Day 14 - text</a:t>
            </a:r>
          </a:p>
        </p:txBody>
      </p:sp>
    </p:spTree>
    <p:extLst>
      <p:ext uri="{BB962C8B-B14F-4D97-AF65-F5344CB8AC3E}">
        <p14:creationId xmlns:p14="http://schemas.microsoft.com/office/powerpoint/2010/main" val="1372059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1141776" y="1605642"/>
            <a:ext cx="10721548" cy="5232202"/>
          </a:xfrm>
          <a:prstGeom prst="rect">
            <a:avLst/>
          </a:prstGeom>
          <a:noFill/>
        </p:spPr>
        <p:txBody>
          <a:bodyPr wrap="square" rtlCol="0">
            <a:spAutoFit/>
          </a:bodyPr>
          <a:lstStyle/>
          <a:p>
            <a:endParaRPr lang="en-GB" b="1" dirty="0"/>
          </a:p>
          <a:p>
            <a:r>
              <a:rPr lang="en-GB" sz="2800" dirty="0"/>
              <a:t>For centuries, mankind has found it useful to divide up the world using the ideas of longitude and latitude. These are imaginary lines that circle the world in an east-west direction for latitude and a north-south direction for longitude. The most well-known lines of latitude are the equator, which marks a line of equal distance between the two poles, and the tropic of Cancer and the tropic of Capricorn, which are 23.5⁰ north and 23.5⁰ south respectively. These were easy to establish by noting the position of the sun at midday. Longitude was more difficult to measure, yet extremely important because ships needed to know exactly where they were. Even small mistakes could lead to shipwrecks.</a:t>
            </a:r>
          </a:p>
          <a:p>
            <a:r>
              <a:rPr lang="en-GB" dirty="0"/>
              <a:t> </a:t>
            </a:r>
          </a:p>
          <a:p>
            <a:endParaRPr lang="en-GB" dirty="0"/>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2353145" cy="646331"/>
          </a:xfrm>
          <a:prstGeom prst="rect">
            <a:avLst/>
          </a:prstGeom>
          <a:noFill/>
        </p:spPr>
        <p:txBody>
          <a:bodyPr wrap="none" rtlCol="0">
            <a:spAutoFit/>
          </a:bodyPr>
          <a:lstStyle/>
          <a:p>
            <a:r>
              <a:rPr lang="en-GB" sz="3600" b="1" dirty="0"/>
              <a:t>Day 1 - text</a:t>
            </a:r>
          </a:p>
        </p:txBody>
      </p:sp>
    </p:spTree>
    <p:extLst>
      <p:ext uri="{BB962C8B-B14F-4D97-AF65-F5344CB8AC3E}">
        <p14:creationId xmlns:p14="http://schemas.microsoft.com/office/powerpoint/2010/main" val="28213387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070833" y="1502688"/>
            <a:ext cx="9902145" cy="5355312"/>
          </a:xfrm>
          <a:prstGeom prst="rect">
            <a:avLst/>
          </a:prstGeom>
          <a:noFill/>
        </p:spPr>
        <p:txBody>
          <a:bodyPr wrap="square" rtlCol="0">
            <a:spAutoFit/>
          </a:bodyPr>
          <a:lstStyle/>
          <a:p>
            <a:pPr lvl="0"/>
            <a:r>
              <a:rPr lang="en-GB" dirty="0"/>
              <a:t>1. How do you think Phoebe was feeling when she first heard the noise? Use evidence from the text to support your answer.</a:t>
            </a:r>
          </a:p>
          <a:p>
            <a:r>
              <a:rPr lang="en-GB" dirty="0"/>
              <a:t> </a:t>
            </a:r>
          </a:p>
          <a:p>
            <a:r>
              <a:rPr lang="en-GB" dirty="0"/>
              <a:t>_________________________________________________________________</a:t>
            </a:r>
          </a:p>
          <a:p>
            <a:r>
              <a:rPr lang="en-GB" dirty="0"/>
              <a:t> </a:t>
            </a:r>
          </a:p>
          <a:p>
            <a:r>
              <a:rPr lang="en-GB" dirty="0"/>
              <a:t>_________________________________________________________________</a:t>
            </a:r>
          </a:p>
          <a:p>
            <a:r>
              <a:rPr lang="en-GB" dirty="0"/>
              <a:t> </a:t>
            </a:r>
          </a:p>
          <a:p>
            <a:pPr lvl="0"/>
            <a:r>
              <a:rPr lang="en-GB" dirty="0"/>
              <a:t>2. ‘</a:t>
            </a:r>
            <a:r>
              <a:rPr lang="en-GB" i="1" dirty="0"/>
              <a:t>She tiptoed over to her bedroom door and silently opened it…</a:t>
            </a:r>
            <a:r>
              <a:rPr lang="en-GB" dirty="0"/>
              <a:t>’</a:t>
            </a:r>
          </a:p>
          <a:p>
            <a:r>
              <a:rPr lang="en-GB" dirty="0"/>
              <a:t>Why do you think Phoebe was moving so quietly?</a:t>
            </a:r>
          </a:p>
          <a:p>
            <a:r>
              <a:rPr lang="en-GB" dirty="0"/>
              <a:t> </a:t>
            </a:r>
          </a:p>
          <a:p>
            <a:r>
              <a:rPr lang="en-GB" dirty="0"/>
              <a:t>_________________________________________________________________</a:t>
            </a:r>
          </a:p>
          <a:p>
            <a:r>
              <a:rPr lang="en-GB" dirty="0"/>
              <a:t> </a:t>
            </a:r>
          </a:p>
          <a:p>
            <a:pPr lvl="0"/>
            <a:r>
              <a:rPr lang="en-GB" dirty="0"/>
              <a:t>3. Do you think Phoebe had been woken by her father’s snoring? Use evidence from the text to support your answer.</a:t>
            </a:r>
          </a:p>
          <a:p>
            <a:r>
              <a:rPr lang="en-GB" dirty="0"/>
              <a:t> </a:t>
            </a:r>
          </a:p>
          <a:p>
            <a:r>
              <a:rPr lang="en-GB" dirty="0"/>
              <a:t>_________________________________________________________________</a:t>
            </a:r>
          </a:p>
          <a:p>
            <a:r>
              <a:rPr lang="en-GB" dirty="0"/>
              <a:t> </a:t>
            </a:r>
          </a:p>
          <a:p>
            <a:r>
              <a:rPr lang="en-GB" dirty="0"/>
              <a:t>_________________________________________________________________</a:t>
            </a:r>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699346" cy="646331"/>
          </a:xfrm>
          <a:prstGeom prst="rect">
            <a:avLst/>
          </a:prstGeom>
          <a:noFill/>
        </p:spPr>
        <p:txBody>
          <a:bodyPr wrap="none" rtlCol="0">
            <a:spAutoFit/>
          </a:bodyPr>
          <a:lstStyle/>
          <a:p>
            <a:r>
              <a:rPr lang="en-GB" sz="3600" b="1" dirty="0"/>
              <a:t>Day 14 - questions</a:t>
            </a:r>
          </a:p>
        </p:txBody>
      </p:sp>
    </p:spTree>
    <p:extLst>
      <p:ext uri="{BB962C8B-B14F-4D97-AF65-F5344CB8AC3E}">
        <p14:creationId xmlns:p14="http://schemas.microsoft.com/office/powerpoint/2010/main" val="2272114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348792" y="1605642"/>
            <a:ext cx="11514532" cy="4832092"/>
          </a:xfrm>
          <a:prstGeom prst="rect">
            <a:avLst/>
          </a:prstGeom>
          <a:noFill/>
        </p:spPr>
        <p:txBody>
          <a:bodyPr wrap="square" rtlCol="0">
            <a:spAutoFit/>
          </a:bodyPr>
          <a:lstStyle/>
          <a:p>
            <a:r>
              <a:rPr lang="en-GB" sz="2800" dirty="0"/>
              <a:t>As human activity changes over the centuries, so does the size of its settlements. This is as true around the world as it is in the United Kingdom. In England, London has been the largest city since the Norman conquest in 1066. Meanwhile, other places have risen or fallen in the rankings depending on how people’s jobs have changed. For example, some 700 years ago, farming and sea trade were really important, so places like Bristol, King’s Lynn, Lincoln and Norwich were amongst the largest in the country. Fast-forward a few hundred years and the scene looked very different. Huge new factories and mills drew people in from the fields. That meant that places like Manchester and Birmingham rapidly grew to become amongst the top five cities by population in England.</a:t>
            </a:r>
            <a:r>
              <a:rPr lang="en-GB" dirty="0"/>
              <a:t> </a:t>
            </a:r>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2587183" cy="646331"/>
          </a:xfrm>
          <a:prstGeom prst="rect">
            <a:avLst/>
          </a:prstGeom>
          <a:noFill/>
        </p:spPr>
        <p:txBody>
          <a:bodyPr wrap="none" rtlCol="0">
            <a:spAutoFit/>
          </a:bodyPr>
          <a:lstStyle/>
          <a:p>
            <a:r>
              <a:rPr lang="en-GB" sz="3600" b="1" dirty="0"/>
              <a:t>Day 15 - text</a:t>
            </a:r>
          </a:p>
        </p:txBody>
      </p:sp>
    </p:spTree>
    <p:extLst>
      <p:ext uri="{BB962C8B-B14F-4D97-AF65-F5344CB8AC3E}">
        <p14:creationId xmlns:p14="http://schemas.microsoft.com/office/powerpoint/2010/main" val="38381244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9902145" cy="3416320"/>
          </a:xfrm>
          <a:prstGeom prst="rect">
            <a:avLst/>
          </a:prstGeom>
          <a:noFill/>
        </p:spPr>
        <p:txBody>
          <a:bodyPr wrap="square" rtlCol="0">
            <a:spAutoFit/>
          </a:bodyPr>
          <a:lstStyle/>
          <a:p>
            <a:pPr lvl="0"/>
            <a:r>
              <a:rPr lang="en-GB" dirty="0"/>
              <a:t>1. Which word in the first sentence means the same as towns or villages?</a:t>
            </a:r>
          </a:p>
          <a:p>
            <a:r>
              <a:rPr lang="en-GB" dirty="0"/>
              <a:t> </a:t>
            </a:r>
          </a:p>
          <a:p>
            <a:r>
              <a:rPr lang="en-GB" dirty="0"/>
              <a:t>______________________________________________</a:t>
            </a:r>
          </a:p>
          <a:p>
            <a:r>
              <a:rPr lang="en-GB" dirty="0"/>
              <a:t> </a:t>
            </a:r>
          </a:p>
          <a:p>
            <a:pPr lvl="0"/>
            <a:r>
              <a:rPr lang="en-GB" dirty="0"/>
              <a:t>2. In what year was the Norman conquest?</a:t>
            </a:r>
          </a:p>
          <a:p>
            <a:r>
              <a:rPr lang="en-GB" dirty="0"/>
              <a:t> </a:t>
            </a:r>
          </a:p>
          <a:p>
            <a:r>
              <a:rPr lang="en-GB" dirty="0"/>
              <a:t>______________________________________________</a:t>
            </a:r>
          </a:p>
          <a:p>
            <a:r>
              <a:rPr lang="en-GB" dirty="0"/>
              <a:t> </a:t>
            </a:r>
          </a:p>
          <a:p>
            <a:pPr lvl="0"/>
            <a:r>
              <a:rPr lang="en-GB" dirty="0"/>
              <a:t>3. Which </a:t>
            </a:r>
            <a:r>
              <a:rPr lang="en-GB" b="1" dirty="0"/>
              <a:t>two </a:t>
            </a:r>
            <a:r>
              <a:rPr lang="en-GB" dirty="0"/>
              <a:t>activities does the text say were ‘really important’ 700 years ago?</a:t>
            </a:r>
          </a:p>
          <a:p>
            <a:r>
              <a:rPr lang="en-GB" dirty="0"/>
              <a:t> </a:t>
            </a:r>
          </a:p>
          <a:p>
            <a:pPr lvl="0"/>
            <a:r>
              <a:rPr lang="en-GB" dirty="0"/>
              <a:t>a)________________________                         b)  __________________________</a:t>
            </a:r>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699346" cy="646331"/>
          </a:xfrm>
          <a:prstGeom prst="rect">
            <a:avLst/>
          </a:prstGeom>
          <a:noFill/>
        </p:spPr>
        <p:txBody>
          <a:bodyPr wrap="none" rtlCol="0">
            <a:spAutoFit/>
          </a:bodyPr>
          <a:lstStyle/>
          <a:p>
            <a:r>
              <a:rPr lang="en-GB" sz="3600" b="1" dirty="0"/>
              <a:t>Day 15 - questions</a:t>
            </a:r>
          </a:p>
        </p:txBody>
      </p:sp>
    </p:spTree>
    <p:extLst>
      <p:ext uri="{BB962C8B-B14F-4D97-AF65-F5344CB8AC3E}">
        <p14:creationId xmlns:p14="http://schemas.microsoft.com/office/powerpoint/2010/main" val="27747040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348792" y="1605642"/>
            <a:ext cx="11514532" cy="4832092"/>
          </a:xfrm>
          <a:prstGeom prst="rect">
            <a:avLst/>
          </a:prstGeom>
          <a:noFill/>
        </p:spPr>
        <p:txBody>
          <a:bodyPr wrap="square" rtlCol="0">
            <a:spAutoFit/>
          </a:bodyPr>
          <a:lstStyle/>
          <a:p>
            <a:r>
              <a:rPr lang="en-GB" sz="2800" dirty="0"/>
              <a:t>As human activity changes over the centuries, so does the size of its settlements. This is as true around the world as it is in the United Kingdom. In England, London has been the largest city since the Norman conquest in 1066. Meanwhile, other places have risen or fallen in the rankings depending on how people’s jobs have changed. For example, some 700 years ago, farming and sea trade were really important, so places like Bristol, King’s Lynn, Lincoln and Norwich were amongst the largest in the country. Fast-forward a few hundred years and the scene looked very different. Huge new factories and mills drew people in from the fields. That meant that places like Manchester and Birmingham rapidly grew to become amongst the top five cities by population in England.</a:t>
            </a:r>
            <a:r>
              <a:rPr lang="en-GB" dirty="0"/>
              <a:t> </a:t>
            </a:r>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2587183" cy="646331"/>
          </a:xfrm>
          <a:prstGeom prst="rect">
            <a:avLst/>
          </a:prstGeom>
          <a:noFill/>
        </p:spPr>
        <p:txBody>
          <a:bodyPr wrap="none" rtlCol="0">
            <a:spAutoFit/>
          </a:bodyPr>
          <a:lstStyle/>
          <a:p>
            <a:r>
              <a:rPr lang="en-GB" sz="3600" b="1" dirty="0"/>
              <a:t>Day 16 - text</a:t>
            </a:r>
          </a:p>
        </p:txBody>
      </p:sp>
    </p:spTree>
    <p:extLst>
      <p:ext uri="{BB962C8B-B14F-4D97-AF65-F5344CB8AC3E}">
        <p14:creationId xmlns:p14="http://schemas.microsoft.com/office/powerpoint/2010/main" val="38138446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9902145" cy="3693319"/>
          </a:xfrm>
          <a:prstGeom prst="rect">
            <a:avLst/>
          </a:prstGeom>
          <a:noFill/>
        </p:spPr>
        <p:txBody>
          <a:bodyPr wrap="square" rtlCol="0">
            <a:spAutoFit/>
          </a:bodyPr>
          <a:lstStyle/>
          <a:p>
            <a:pPr lvl="0"/>
            <a:r>
              <a:rPr lang="en-GB" dirty="0"/>
              <a:t>1. According to the text, what has caused the sizes of settlements to change?</a:t>
            </a:r>
          </a:p>
          <a:p>
            <a:r>
              <a:rPr lang="en-GB" dirty="0"/>
              <a:t> </a:t>
            </a:r>
          </a:p>
          <a:p>
            <a:r>
              <a:rPr lang="en-GB" dirty="0"/>
              <a:t>______________________________________________</a:t>
            </a:r>
          </a:p>
          <a:p>
            <a:r>
              <a:rPr lang="en-GB" dirty="0"/>
              <a:t> </a:t>
            </a:r>
          </a:p>
          <a:p>
            <a:pPr lvl="0"/>
            <a:r>
              <a:rPr lang="en-GB" dirty="0"/>
              <a:t>2. </a:t>
            </a:r>
            <a:r>
              <a:rPr lang="en-GB" b="1" dirty="0"/>
              <a:t>Find</a:t>
            </a:r>
            <a:r>
              <a:rPr lang="en-GB" dirty="0"/>
              <a:t> and </a:t>
            </a:r>
            <a:r>
              <a:rPr lang="en-GB" b="1" dirty="0"/>
              <a:t>copy</a:t>
            </a:r>
            <a:r>
              <a:rPr lang="en-GB" dirty="0"/>
              <a:t> the names of two towns that were amongst the largest in England 700 years ago</a:t>
            </a:r>
          </a:p>
          <a:p>
            <a:r>
              <a:rPr lang="en-GB" dirty="0"/>
              <a:t> </a:t>
            </a:r>
          </a:p>
          <a:p>
            <a:r>
              <a:rPr lang="en-GB" dirty="0"/>
              <a:t>a) ______________________			b) ________________________</a:t>
            </a:r>
          </a:p>
          <a:p>
            <a:r>
              <a:rPr lang="en-GB" dirty="0"/>
              <a:t> </a:t>
            </a:r>
          </a:p>
          <a:p>
            <a:pPr lvl="0"/>
            <a:r>
              <a:rPr lang="en-GB" dirty="0"/>
              <a:t>3. ‘… places have risen or fallen in the rankings.’ </a:t>
            </a:r>
          </a:p>
          <a:p>
            <a:pPr lvl="0"/>
            <a:r>
              <a:rPr lang="en-GB" dirty="0"/>
              <a:t>What does the word </a:t>
            </a:r>
            <a:r>
              <a:rPr lang="en-GB" b="1" dirty="0"/>
              <a:t>rankings</a:t>
            </a:r>
            <a:r>
              <a:rPr lang="en-GB" dirty="0"/>
              <a:t> mean?</a:t>
            </a:r>
          </a:p>
          <a:p>
            <a:r>
              <a:rPr lang="en-GB" dirty="0"/>
              <a:t> </a:t>
            </a:r>
          </a:p>
          <a:p>
            <a:r>
              <a:rPr lang="en-GB" dirty="0"/>
              <a:t>______________________________________________</a:t>
            </a:r>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699346" cy="646331"/>
          </a:xfrm>
          <a:prstGeom prst="rect">
            <a:avLst/>
          </a:prstGeom>
          <a:noFill/>
        </p:spPr>
        <p:txBody>
          <a:bodyPr wrap="none" rtlCol="0">
            <a:spAutoFit/>
          </a:bodyPr>
          <a:lstStyle/>
          <a:p>
            <a:r>
              <a:rPr lang="en-GB" sz="3600" b="1" dirty="0"/>
              <a:t>Day 16 - questions</a:t>
            </a:r>
          </a:p>
        </p:txBody>
      </p:sp>
    </p:spTree>
    <p:extLst>
      <p:ext uri="{BB962C8B-B14F-4D97-AF65-F5344CB8AC3E}">
        <p14:creationId xmlns:p14="http://schemas.microsoft.com/office/powerpoint/2010/main" val="7954792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735226" y="1655861"/>
            <a:ext cx="10721548" cy="4401205"/>
          </a:xfrm>
          <a:prstGeom prst="rect">
            <a:avLst/>
          </a:prstGeom>
          <a:noFill/>
        </p:spPr>
        <p:txBody>
          <a:bodyPr wrap="square" rtlCol="0">
            <a:spAutoFit/>
          </a:bodyPr>
          <a:lstStyle/>
          <a:p>
            <a:r>
              <a:rPr lang="en-GB" sz="2800" dirty="0"/>
              <a:t>There are moments in history when the future of a whole nation hangs in the balance. Just such a moment happened in 1940 when Britain stood alone against the might of Nazi Germany under its leader Adolf Hitler. Hitler never really wanted to invade Britain, but he also could not afford to leave it alone, so he ordered his air force, the Luftwaffe, to destroy the Royal Air Force (RAF). This would make it much easier for his armies to cross the English Channel and take over the whole country. He hadn’t counted on the bravery and determination of the young fighter pilots from Britain and her allies to beat back the massed attacks by the German aircraft.</a:t>
            </a:r>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2587183" cy="646331"/>
          </a:xfrm>
          <a:prstGeom prst="rect">
            <a:avLst/>
          </a:prstGeom>
          <a:noFill/>
        </p:spPr>
        <p:txBody>
          <a:bodyPr wrap="none" rtlCol="0">
            <a:spAutoFit/>
          </a:bodyPr>
          <a:lstStyle/>
          <a:p>
            <a:r>
              <a:rPr lang="en-GB" sz="3600" b="1" dirty="0"/>
              <a:t>Day 17 - text</a:t>
            </a:r>
          </a:p>
        </p:txBody>
      </p:sp>
    </p:spTree>
    <p:extLst>
      <p:ext uri="{BB962C8B-B14F-4D97-AF65-F5344CB8AC3E}">
        <p14:creationId xmlns:p14="http://schemas.microsoft.com/office/powerpoint/2010/main" val="24239772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9902145" cy="3416320"/>
          </a:xfrm>
          <a:prstGeom prst="rect">
            <a:avLst/>
          </a:prstGeom>
          <a:noFill/>
        </p:spPr>
        <p:txBody>
          <a:bodyPr wrap="square" rtlCol="0">
            <a:spAutoFit/>
          </a:bodyPr>
          <a:lstStyle/>
          <a:p>
            <a:pPr lvl="0"/>
            <a:r>
              <a:rPr lang="en-GB" dirty="0"/>
              <a:t>1. In what year does the text say that Britain stood alone against Nazi Germany?</a:t>
            </a:r>
          </a:p>
          <a:p>
            <a:r>
              <a:rPr lang="en-GB" dirty="0"/>
              <a:t> </a:t>
            </a:r>
          </a:p>
          <a:p>
            <a:r>
              <a:rPr lang="en-GB" dirty="0"/>
              <a:t>______________________________________________</a:t>
            </a:r>
          </a:p>
          <a:p>
            <a:r>
              <a:rPr lang="en-GB" dirty="0"/>
              <a:t> </a:t>
            </a:r>
          </a:p>
          <a:p>
            <a:pPr lvl="0"/>
            <a:r>
              <a:rPr lang="en-GB" dirty="0"/>
              <a:t>2. What was the name of the German air force?</a:t>
            </a:r>
          </a:p>
          <a:p>
            <a:r>
              <a:rPr lang="en-GB" dirty="0"/>
              <a:t> </a:t>
            </a:r>
          </a:p>
          <a:p>
            <a:r>
              <a:rPr lang="en-GB" dirty="0"/>
              <a:t>______________________________________________</a:t>
            </a:r>
          </a:p>
          <a:p>
            <a:r>
              <a:rPr lang="en-GB" dirty="0"/>
              <a:t> </a:t>
            </a:r>
          </a:p>
          <a:p>
            <a:pPr lvl="0"/>
            <a:r>
              <a:rPr lang="en-GB" dirty="0"/>
              <a:t>3. What did the German army need to cross in order to take over Britain?</a:t>
            </a:r>
          </a:p>
          <a:p>
            <a:r>
              <a:rPr lang="en-GB" dirty="0"/>
              <a:t> </a:t>
            </a:r>
          </a:p>
          <a:p>
            <a:r>
              <a:rPr lang="en-GB" dirty="0"/>
              <a:t>______________________________________________</a:t>
            </a:r>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699346" cy="646331"/>
          </a:xfrm>
          <a:prstGeom prst="rect">
            <a:avLst/>
          </a:prstGeom>
          <a:noFill/>
        </p:spPr>
        <p:txBody>
          <a:bodyPr wrap="none" rtlCol="0">
            <a:spAutoFit/>
          </a:bodyPr>
          <a:lstStyle/>
          <a:p>
            <a:r>
              <a:rPr lang="en-GB" sz="3600" b="1" dirty="0"/>
              <a:t>Day 17 - questions</a:t>
            </a:r>
          </a:p>
        </p:txBody>
      </p:sp>
    </p:spTree>
    <p:extLst>
      <p:ext uri="{BB962C8B-B14F-4D97-AF65-F5344CB8AC3E}">
        <p14:creationId xmlns:p14="http://schemas.microsoft.com/office/powerpoint/2010/main" val="29190224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735226" y="1637008"/>
            <a:ext cx="10721548" cy="4401205"/>
          </a:xfrm>
          <a:prstGeom prst="rect">
            <a:avLst/>
          </a:prstGeom>
          <a:noFill/>
        </p:spPr>
        <p:txBody>
          <a:bodyPr wrap="square" rtlCol="0">
            <a:spAutoFit/>
          </a:bodyPr>
          <a:lstStyle/>
          <a:p>
            <a:r>
              <a:rPr lang="en-GB" sz="2800" dirty="0"/>
              <a:t>There are moments in history when the future of a whole nation hangs in the balance. Just such a moment happened in 1940 when Britain stood alone against the might of Nazi Germany under its leader Adolf Hitler. Hitler never really wanted to invade Britain, but he also could not afford to leave it alone, so he ordered his air force, the Luftwaffe, to destroy the Royal Air Force (RAF). This would make it much easier for his armies to cross the English Channel and take over the whole country. He hadn’t counted on the bravery and determination of the young fighter pilots from Britain and her allies to beat back the massed attacks by the German aircraft.</a:t>
            </a:r>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2587183" cy="646331"/>
          </a:xfrm>
          <a:prstGeom prst="rect">
            <a:avLst/>
          </a:prstGeom>
          <a:noFill/>
        </p:spPr>
        <p:txBody>
          <a:bodyPr wrap="none" rtlCol="0">
            <a:spAutoFit/>
          </a:bodyPr>
          <a:lstStyle/>
          <a:p>
            <a:r>
              <a:rPr lang="en-GB" sz="3600" b="1" dirty="0"/>
              <a:t>Day 18 - text</a:t>
            </a:r>
          </a:p>
        </p:txBody>
      </p:sp>
    </p:spTree>
    <p:extLst>
      <p:ext uri="{BB962C8B-B14F-4D97-AF65-F5344CB8AC3E}">
        <p14:creationId xmlns:p14="http://schemas.microsoft.com/office/powerpoint/2010/main" val="6709153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10721548" cy="4801314"/>
          </a:xfrm>
          <a:prstGeom prst="rect">
            <a:avLst/>
          </a:prstGeom>
          <a:noFill/>
        </p:spPr>
        <p:txBody>
          <a:bodyPr wrap="square" rtlCol="0">
            <a:spAutoFit/>
          </a:bodyPr>
          <a:lstStyle/>
          <a:p>
            <a:pPr lvl="0"/>
            <a:r>
              <a:rPr lang="en-GB" dirty="0"/>
              <a:t>1. …</a:t>
            </a:r>
            <a:r>
              <a:rPr lang="en-GB" i="1" dirty="0"/>
              <a:t>Britain stood alone against the might of Nazi Germany</a:t>
            </a:r>
            <a:r>
              <a:rPr lang="en-GB" dirty="0"/>
              <a:t>… </a:t>
            </a:r>
          </a:p>
          <a:p>
            <a:r>
              <a:rPr lang="en-GB" dirty="0"/>
              <a:t>What does the word ‘</a:t>
            </a:r>
            <a:r>
              <a:rPr lang="en-GB" b="1" dirty="0"/>
              <a:t>might’</a:t>
            </a:r>
            <a:r>
              <a:rPr lang="en-GB" dirty="0"/>
              <a:t> mean in this context? </a:t>
            </a:r>
            <a:r>
              <a:rPr lang="en-GB" b="1" dirty="0"/>
              <a:t>Tick one.</a:t>
            </a:r>
            <a:endParaRPr lang="en-GB" dirty="0"/>
          </a:p>
          <a:p>
            <a:endParaRPr lang="en-GB" dirty="0"/>
          </a:p>
          <a:p>
            <a:endParaRPr lang="en-GB" dirty="0"/>
          </a:p>
          <a:p>
            <a:r>
              <a:rPr lang="en-GB" dirty="0"/>
              <a:t>strength					leader</a:t>
            </a:r>
          </a:p>
          <a:p>
            <a:endParaRPr lang="en-GB" dirty="0"/>
          </a:p>
          <a:p>
            <a:endParaRPr lang="en-GB" dirty="0"/>
          </a:p>
          <a:p>
            <a:r>
              <a:rPr lang="en-GB" dirty="0"/>
              <a:t>possibility				flight</a:t>
            </a:r>
          </a:p>
          <a:p>
            <a:pPr lvl="0"/>
            <a:endParaRPr lang="en-GB" dirty="0"/>
          </a:p>
          <a:p>
            <a:pPr lvl="0"/>
            <a:r>
              <a:rPr lang="en-GB" dirty="0"/>
              <a:t>2. The text says that Hitler did not want to invade Britain, so why did he order his air force to attack?</a:t>
            </a:r>
          </a:p>
          <a:p>
            <a:r>
              <a:rPr lang="en-GB" dirty="0"/>
              <a:t> </a:t>
            </a:r>
          </a:p>
          <a:p>
            <a:r>
              <a:rPr lang="en-GB" dirty="0"/>
              <a:t>______________________________________________</a:t>
            </a:r>
          </a:p>
          <a:p>
            <a:r>
              <a:rPr lang="en-GB" dirty="0"/>
              <a:t> </a:t>
            </a:r>
          </a:p>
          <a:p>
            <a:pPr lvl="0"/>
            <a:r>
              <a:rPr lang="en-GB" dirty="0"/>
              <a:t>3.</a:t>
            </a:r>
            <a:r>
              <a:rPr lang="en-GB" b="1" dirty="0"/>
              <a:t> Find</a:t>
            </a:r>
            <a:r>
              <a:rPr lang="en-GB" dirty="0"/>
              <a:t> and </a:t>
            </a:r>
            <a:r>
              <a:rPr lang="en-GB" b="1" dirty="0"/>
              <a:t>copy</a:t>
            </a:r>
            <a:r>
              <a:rPr lang="en-GB" dirty="0"/>
              <a:t> one word in the last sentence that means </a:t>
            </a:r>
            <a:r>
              <a:rPr lang="en-GB" b="1" dirty="0"/>
              <a:t>friends </a:t>
            </a:r>
            <a:r>
              <a:rPr lang="en-GB" dirty="0"/>
              <a:t>or</a:t>
            </a:r>
            <a:r>
              <a:rPr lang="en-GB" b="1" dirty="0"/>
              <a:t> partners</a:t>
            </a:r>
            <a:r>
              <a:rPr lang="en-GB" dirty="0"/>
              <a:t>.</a:t>
            </a:r>
          </a:p>
          <a:p>
            <a:r>
              <a:rPr lang="en-GB" dirty="0"/>
              <a:t> </a:t>
            </a:r>
          </a:p>
          <a:p>
            <a:r>
              <a:rPr lang="en-GB" dirty="0"/>
              <a:t>______________________________________________</a:t>
            </a:r>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699346" cy="646331"/>
          </a:xfrm>
          <a:prstGeom prst="rect">
            <a:avLst/>
          </a:prstGeom>
          <a:noFill/>
        </p:spPr>
        <p:txBody>
          <a:bodyPr wrap="none" rtlCol="0">
            <a:spAutoFit/>
          </a:bodyPr>
          <a:lstStyle/>
          <a:p>
            <a:r>
              <a:rPr lang="en-GB" sz="3600" b="1" dirty="0"/>
              <a:t>Day 18 - questions</a:t>
            </a:r>
          </a:p>
        </p:txBody>
      </p:sp>
      <p:sp>
        <p:nvSpPr>
          <p:cNvPr id="13" name="Rectangle 12">
            <a:extLst>
              <a:ext uri="{FF2B5EF4-FFF2-40B4-BE49-F238E27FC236}">
                <a16:creationId xmlns:a16="http://schemas.microsoft.com/office/drawing/2014/main" id="{E0917AE3-0ABA-4961-A462-C24E30C16555}"/>
              </a:ext>
            </a:extLst>
          </p:cNvPr>
          <p:cNvSpPr/>
          <p:nvPr/>
        </p:nvSpPr>
        <p:spPr>
          <a:xfrm>
            <a:off x="2824480" y="2615476"/>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430F9181-F4EE-4DC3-9370-204E5F902C64}"/>
              </a:ext>
            </a:extLst>
          </p:cNvPr>
          <p:cNvSpPr/>
          <p:nvPr/>
        </p:nvSpPr>
        <p:spPr>
          <a:xfrm>
            <a:off x="2824480" y="3436800"/>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75FDB877-CA87-4015-8F31-CE6D8F03A729}"/>
              </a:ext>
            </a:extLst>
          </p:cNvPr>
          <p:cNvSpPr/>
          <p:nvPr/>
        </p:nvSpPr>
        <p:spPr>
          <a:xfrm>
            <a:off x="7548880" y="2615476"/>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093099EB-FAB1-4825-AF5E-1B4F8C948E00}"/>
              </a:ext>
            </a:extLst>
          </p:cNvPr>
          <p:cNvSpPr/>
          <p:nvPr/>
        </p:nvSpPr>
        <p:spPr>
          <a:xfrm>
            <a:off x="7548880" y="3436800"/>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757917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735226" y="1869593"/>
            <a:ext cx="10721548" cy="3970318"/>
          </a:xfrm>
          <a:prstGeom prst="rect">
            <a:avLst/>
          </a:prstGeom>
          <a:noFill/>
        </p:spPr>
        <p:txBody>
          <a:bodyPr wrap="square" rtlCol="0">
            <a:spAutoFit/>
          </a:bodyPr>
          <a:lstStyle/>
          <a:p>
            <a:r>
              <a:rPr lang="en-GB" sz="2800" dirty="0"/>
              <a:t>Jamal checked his watch again, then quickened his pace. His train was due in four minutes and he reckoned he was about four minutes’ walk to the station. Anyway, these days they were always late – that’s what his dad kept saying when he was grumbling about his day. Still, he absolutely had to catch this one, otherwise he would be in big trouble. Bee-</a:t>
            </a:r>
            <a:r>
              <a:rPr lang="en-GB" sz="2800" dirty="0" err="1"/>
              <a:t>baaarb</a:t>
            </a:r>
            <a:r>
              <a:rPr lang="en-GB" sz="2800" dirty="0"/>
              <a:t>! The unmistakable sound of the train’s horn made him jump. It was early! He broke into a run, but almost immediately heard a slap on the pavement behind him. His wallet! No money – just his ticket. But if he stopped, he’d surely miss the train.</a:t>
            </a:r>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2587183" cy="646331"/>
          </a:xfrm>
          <a:prstGeom prst="rect">
            <a:avLst/>
          </a:prstGeom>
          <a:noFill/>
        </p:spPr>
        <p:txBody>
          <a:bodyPr wrap="none" rtlCol="0">
            <a:spAutoFit/>
          </a:bodyPr>
          <a:lstStyle/>
          <a:p>
            <a:r>
              <a:rPr lang="en-GB" sz="3600" b="1" dirty="0"/>
              <a:t>Day 19 - text</a:t>
            </a:r>
          </a:p>
        </p:txBody>
      </p:sp>
    </p:spTree>
    <p:extLst>
      <p:ext uri="{BB962C8B-B14F-4D97-AF65-F5344CB8AC3E}">
        <p14:creationId xmlns:p14="http://schemas.microsoft.com/office/powerpoint/2010/main" val="4031393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10721548" cy="4524315"/>
          </a:xfrm>
          <a:prstGeom prst="rect">
            <a:avLst/>
          </a:prstGeom>
          <a:noFill/>
        </p:spPr>
        <p:txBody>
          <a:bodyPr wrap="square" rtlCol="0">
            <a:spAutoFit/>
          </a:bodyPr>
          <a:lstStyle/>
          <a:p>
            <a:pPr lvl="0"/>
            <a:r>
              <a:rPr lang="en-GB" dirty="0"/>
              <a:t>1. Find and copy one word from the first sentence that means ‘</a:t>
            </a:r>
            <a:r>
              <a:rPr lang="en-GB" b="1" dirty="0"/>
              <a:t>split’</a:t>
            </a:r>
            <a:r>
              <a:rPr lang="en-GB" dirty="0"/>
              <a:t>.</a:t>
            </a:r>
          </a:p>
          <a:p>
            <a:r>
              <a:rPr lang="en-GB" dirty="0"/>
              <a:t> </a:t>
            </a:r>
          </a:p>
          <a:p>
            <a:r>
              <a:rPr lang="en-GB" dirty="0"/>
              <a:t>______________________________________________</a:t>
            </a:r>
          </a:p>
          <a:p>
            <a:r>
              <a:rPr lang="en-GB" dirty="0"/>
              <a:t> </a:t>
            </a:r>
          </a:p>
          <a:p>
            <a:pPr lvl="0"/>
            <a:r>
              <a:rPr lang="en-GB" dirty="0"/>
              <a:t>2. According to the text, which lines of latitude are the most well-known?</a:t>
            </a:r>
          </a:p>
          <a:p>
            <a:r>
              <a:rPr lang="en-GB" dirty="0"/>
              <a:t> </a:t>
            </a:r>
          </a:p>
          <a:p>
            <a:pPr lvl="0"/>
            <a:r>
              <a:rPr lang="en-GB" dirty="0"/>
              <a:t>______________________________</a:t>
            </a:r>
          </a:p>
          <a:p>
            <a:r>
              <a:rPr lang="en-GB" dirty="0"/>
              <a:t> </a:t>
            </a:r>
          </a:p>
          <a:p>
            <a:pPr lvl="0"/>
            <a:r>
              <a:rPr lang="en-GB" dirty="0"/>
              <a:t>______________________________</a:t>
            </a:r>
          </a:p>
          <a:p>
            <a:r>
              <a:rPr lang="en-GB" dirty="0"/>
              <a:t> </a:t>
            </a:r>
          </a:p>
          <a:p>
            <a:pPr lvl="0"/>
            <a:r>
              <a:rPr lang="en-GB" dirty="0"/>
              <a:t>______________________________</a:t>
            </a:r>
          </a:p>
          <a:p>
            <a:r>
              <a:rPr lang="en-GB" dirty="0"/>
              <a:t> </a:t>
            </a:r>
          </a:p>
          <a:p>
            <a:pPr lvl="0"/>
            <a:r>
              <a:rPr lang="en-GB" dirty="0"/>
              <a:t>3. Which tropic is 23.5⁰ south?</a:t>
            </a:r>
          </a:p>
          <a:p>
            <a:r>
              <a:rPr lang="en-GB" dirty="0"/>
              <a:t> </a:t>
            </a:r>
          </a:p>
          <a:p>
            <a:r>
              <a:rPr lang="en-GB" dirty="0"/>
              <a:t>______________________________________________</a:t>
            </a:r>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465308" cy="646331"/>
          </a:xfrm>
          <a:prstGeom prst="rect">
            <a:avLst/>
          </a:prstGeom>
          <a:noFill/>
        </p:spPr>
        <p:txBody>
          <a:bodyPr wrap="none" rtlCol="0">
            <a:spAutoFit/>
          </a:bodyPr>
          <a:lstStyle/>
          <a:p>
            <a:r>
              <a:rPr lang="en-GB" sz="3600" b="1" dirty="0"/>
              <a:t>Day 1 - questions</a:t>
            </a:r>
          </a:p>
        </p:txBody>
      </p:sp>
    </p:spTree>
    <p:extLst>
      <p:ext uri="{BB962C8B-B14F-4D97-AF65-F5344CB8AC3E}">
        <p14:creationId xmlns:p14="http://schemas.microsoft.com/office/powerpoint/2010/main" val="32659616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9902145" cy="3416320"/>
          </a:xfrm>
          <a:prstGeom prst="rect">
            <a:avLst/>
          </a:prstGeom>
          <a:noFill/>
        </p:spPr>
        <p:txBody>
          <a:bodyPr wrap="square" rtlCol="0">
            <a:spAutoFit/>
          </a:bodyPr>
          <a:lstStyle/>
          <a:p>
            <a:pPr lvl="0"/>
            <a:r>
              <a:rPr lang="en-GB" dirty="0"/>
              <a:t>1. According to the text, how long would it take him to walk to the station?</a:t>
            </a:r>
          </a:p>
          <a:p>
            <a:r>
              <a:rPr lang="en-GB" dirty="0"/>
              <a:t> </a:t>
            </a:r>
          </a:p>
          <a:p>
            <a:r>
              <a:rPr lang="en-GB" dirty="0"/>
              <a:t>_________________________________________________________________</a:t>
            </a:r>
          </a:p>
          <a:p>
            <a:r>
              <a:rPr lang="en-GB" dirty="0"/>
              <a:t> </a:t>
            </a:r>
          </a:p>
          <a:p>
            <a:pPr lvl="0"/>
            <a:r>
              <a:rPr lang="en-GB" dirty="0"/>
              <a:t>2. What does the writer mean by ‘</a:t>
            </a:r>
            <a:r>
              <a:rPr lang="en-GB" b="1" dirty="0"/>
              <a:t>Bee-</a:t>
            </a:r>
            <a:r>
              <a:rPr lang="en-GB" b="1" dirty="0" err="1"/>
              <a:t>baaarb</a:t>
            </a:r>
            <a:r>
              <a:rPr lang="en-GB" dirty="0"/>
              <a:t>’?</a:t>
            </a:r>
          </a:p>
          <a:p>
            <a:r>
              <a:rPr lang="en-GB" dirty="0"/>
              <a:t> </a:t>
            </a:r>
          </a:p>
          <a:p>
            <a:r>
              <a:rPr lang="en-GB" dirty="0"/>
              <a:t>_________________________________________________________________</a:t>
            </a:r>
          </a:p>
          <a:p>
            <a:r>
              <a:rPr lang="en-GB" dirty="0"/>
              <a:t> </a:t>
            </a:r>
          </a:p>
          <a:p>
            <a:pPr lvl="0"/>
            <a:r>
              <a:rPr lang="en-GB" dirty="0"/>
              <a:t>3. What did the writer say would happen if Jamal stopped to pick up his wallet?</a:t>
            </a:r>
          </a:p>
          <a:p>
            <a:r>
              <a:rPr lang="en-GB" dirty="0"/>
              <a:t> </a:t>
            </a:r>
          </a:p>
          <a:p>
            <a:r>
              <a:rPr lang="en-GB" dirty="0"/>
              <a:t>_________________________________________________________________</a:t>
            </a:r>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699346" cy="646331"/>
          </a:xfrm>
          <a:prstGeom prst="rect">
            <a:avLst/>
          </a:prstGeom>
          <a:noFill/>
        </p:spPr>
        <p:txBody>
          <a:bodyPr wrap="none" rtlCol="0">
            <a:spAutoFit/>
          </a:bodyPr>
          <a:lstStyle/>
          <a:p>
            <a:r>
              <a:rPr lang="en-GB" sz="3600" b="1" dirty="0"/>
              <a:t>Day 19 - questions</a:t>
            </a:r>
          </a:p>
        </p:txBody>
      </p:sp>
    </p:spTree>
    <p:extLst>
      <p:ext uri="{BB962C8B-B14F-4D97-AF65-F5344CB8AC3E}">
        <p14:creationId xmlns:p14="http://schemas.microsoft.com/office/powerpoint/2010/main" val="33399551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661132" y="1850739"/>
            <a:ext cx="10721548" cy="3970318"/>
          </a:xfrm>
          <a:prstGeom prst="rect">
            <a:avLst/>
          </a:prstGeom>
          <a:noFill/>
        </p:spPr>
        <p:txBody>
          <a:bodyPr wrap="square" rtlCol="0">
            <a:spAutoFit/>
          </a:bodyPr>
          <a:lstStyle/>
          <a:p>
            <a:r>
              <a:rPr lang="en-GB" sz="2800" dirty="0"/>
              <a:t>Jamal checked his watch again, then quickened his pace. His train was due in four minutes and he reckoned he was about four minutes’ walk to the station. Anyway, these days they were always late – that’s what his dad kept saying when he was grumbling about his day. Still, he absolutely had to catch this one, otherwise he would be in big trouble. Bee-</a:t>
            </a:r>
            <a:r>
              <a:rPr lang="en-GB" sz="2800" dirty="0" err="1"/>
              <a:t>baaarb</a:t>
            </a:r>
            <a:r>
              <a:rPr lang="en-GB" sz="2800" dirty="0"/>
              <a:t>! The unmistakable sound of the train’s horn made him jump. It was early! He broke into a run, but almost immediately heard a slap on the pavement behind him. His wallet! No money – just his ticket. But if he stopped, he’d surely miss the train.</a:t>
            </a:r>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2587183" cy="646331"/>
          </a:xfrm>
          <a:prstGeom prst="rect">
            <a:avLst/>
          </a:prstGeom>
          <a:noFill/>
        </p:spPr>
        <p:txBody>
          <a:bodyPr wrap="none" rtlCol="0">
            <a:spAutoFit/>
          </a:bodyPr>
          <a:lstStyle/>
          <a:p>
            <a:r>
              <a:rPr lang="en-GB" sz="3600" b="1" dirty="0"/>
              <a:t>Day 20 - text</a:t>
            </a:r>
          </a:p>
        </p:txBody>
      </p:sp>
    </p:spTree>
    <p:extLst>
      <p:ext uri="{BB962C8B-B14F-4D97-AF65-F5344CB8AC3E}">
        <p14:creationId xmlns:p14="http://schemas.microsoft.com/office/powerpoint/2010/main" val="35023678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9902145" cy="3693319"/>
          </a:xfrm>
          <a:prstGeom prst="rect">
            <a:avLst/>
          </a:prstGeom>
          <a:noFill/>
        </p:spPr>
        <p:txBody>
          <a:bodyPr wrap="square" rtlCol="0">
            <a:spAutoFit/>
          </a:bodyPr>
          <a:lstStyle/>
          <a:p>
            <a:pPr lvl="0"/>
            <a:r>
              <a:rPr lang="en-GB" dirty="0"/>
              <a:t>1. The text starts: ‘</a:t>
            </a:r>
            <a:r>
              <a:rPr lang="en-GB" i="1" dirty="0"/>
              <a:t>Jamal checked his watch again, then quickened his pace.</a:t>
            </a:r>
            <a:r>
              <a:rPr lang="en-GB" dirty="0"/>
              <a:t>’ Use your own words to describe what the writer meant by ‘</a:t>
            </a:r>
            <a:r>
              <a:rPr lang="en-GB" b="1" dirty="0"/>
              <a:t>quickened his pace</a:t>
            </a:r>
            <a:r>
              <a:rPr lang="en-GB" dirty="0"/>
              <a:t>’.</a:t>
            </a:r>
          </a:p>
          <a:p>
            <a:r>
              <a:rPr lang="en-GB" dirty="0"/>
              <a:t> </a:t>
            </a:r>
          </a:p>
          <a:p>
            <a:r>
              <a:rPr lang="en-GB" dirty="0"/>
              <a:t>_________________________________________________________________</a:t>
            </a:r>
          </a:p>
          <a:p>
            <a:r>
              <a:rPr lang="en-GB" dirty="0"/>
              <a:t> </a:t>
            </a:r>
          </a:p>
          <a:p>
            <a:pPr lvl="0"/>
            <a:r>
              <a:rPr lang="en-GB" dirty="0"/>
              <a:t>2. Why was it so important for Jamal to catch this train?</a:t>
            </a:r>
          </a:p>
          <a:p>
            <a:r>
              <a:rPr lang="en-GB" dirty="0"/>
              <a:t> </a:t>
            </a:r>
          </a:p>
          <a:p>
            <a:r>
              <a:rPr lang="en-GB" dirty="0"/>
              <a:t>_______________________________________________________</a:t>
            </a:r>
          </a:p>
          <a:p>
            <a:r>
              <a:rPr lang="en-GB" dirty="0"/>
              <a:t> </a:t>
            </a:r>
          </a:p>
          <a:p>
            <a:pPr lvl="0"/>
            <a:r>
              <a:rPr lang="en-GB" dirty="0"/>
              <a:t>3. Predict what might happen if Jamal decided </a:t>
            </a:r>
            <a:r>
              <a:rPr lang="en-GB" b="1" dirty="0"/>
              <a:t>not</a:t>
            </a:r>
            <a:r>
              <a:rPr lang="en-GB" dirty="0"/>
              <a:t> to pick up his wallet.</a:t>
            </a:r>
          </a:p>
          <a:p>
            <a:r>
              <a:rPr lang="en-GB" dirty="0"/>
              <a:t> </a:t>
            </a:r>
          </a:p>
          <a:p>
            <a:r>
              <a:rPr lang="en-GB" dirty="0"/>
              <a:t>_________________________________________________________________</a:t>
            </a:r>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699346" cy="646331"/>
          </a:xfrm>
          <a:prstGeom prst="rect">
            <a:avLst/>
          </a:prstGeom>
          <a:noFill/>
        </p:spPr>
        <p:txBody>
          <a:bodyPr wrap="none" rtlCol="0">
            <a:spAutoFit/>
          </a:bodyPr>
          <a:lstStyle/>
          <a:p>
            <a:r>
              <a:rPr lang="en-GB" sz="3600" b="1" dirty="0"/>
              <a:t>Day 20 - questions</a:t>
            </a:r>
          </a:p>
        </p:txBody>
      </p:sp>
    </p:spTree>
    <p:extLst>
      <p:ext uri="{BB962C8B-B14F-4D97-AF65-F5344CB8AC3E}">
        <p14:creationId xmlns:p14="http://schemas.microsoft.com/office/powerpoint/2010/main" val="8521132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735226" y="1627581"/>
            <a:ext cx="10721548" cy="4401205"/>
          </a:xfrm>
          <a:prstGeom prst="rect">
            <a:avLst/>
          </a:prstGeom>
          <a:noFill/>
        </p:spPr>
        <p:txBody>
          <a:bodyPr wrap="square" rtlCol="0">
            <a:spAutoFit/>
          </a:bodyPr>
          <a:lstStyle/>
          <a:p>
            <a:r>
              <a:rPr lang="en-GB" sz="2800" dirty="0"/>
              <a:t>To make anything move, you need a force. But, unless you are in a total vacuum, such as outer space, you will immediately encounter resistance. Air resistance is a form of friction between a moving object and the molecules that make up air. Water resistance is a similar force between an object and water molecules, without which we would not be able to swim. Even though it feels like we can just dip our hands in to a bowl of water without meeting any resistance, as soon as we pull back our hands, there is clearly a force working against us. Cup your hands as you pull them back, and you can increase the resistance, which means you can push the rest of your body through the water.</a:t>
            </a:r>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2587183" cy="646331"/>
          </a:xfrm>
          <a:prstGeom prst="rect">
            <a:avLst/>
          </a:prstGeom>
          <a:noFill/>
        </p:spPr>
        <p:txBody>
          <a:bodyPr wrap="none" rtlCol="0">
            <a:spAutoFit/>
          </a:bodyPr>
          <a:lstStyle/>
          <a:p>
            <a:r>
              <a:rPr lang="en-GB" sz="3600" b="1" dirty="0"/>
              <a:t>Day 21 - text</a:t>
            </a:r>
          </a:p>
        </p:txBody>
      </p:sp>
    </p:spTree>
    <p:extLst>
      <p:ext uri="{BB962C8B-B14F-4D97-AF65-F5344CB8AC3E}">
        <p14:creationId xmlns:p14="http://schemas.microsoft.com/office/powerpoint/2010/main" val="16437294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10721548" cy="4524315"/>
          </a:xfrm>
          <a:prstGeom prst="rect">
            <a:avLst/>
          </a:prstGeom>
          <a:noFill/>
        </p:spPr>
        <p:txBody>
          <a:bodyPr wrap="square" rtlCol="0">
            <a:spAutoFit/>
          </a:bodyPr>
          <a:lstStyle/>
          <a:p>
            <a:pPr lvl="0"/>
            <a:r>
              <a:rPr lang="en-GB" dirty="0"/>
              <a:t>1.</a:t>
            </a:r>
            <a:r>
              <a:rPr lang="en-GB" b="1" dirty="0"/>
              <a:t> Find</a:t>
            </a:r>
            <a:r>
              <a:rPr lang="en-GB" dirty="0"/>
              <a:t> and </a:t>
            </a:r>
            <a:r>
              <a:rPr lang="en-GB" b="1" dirty="0"/>
              <a:t>copy</a:t>
            </a:r>
            <a:r>
              <a:rPr lang="en-GB" dirty="0"/>
              <a:t> the example given by the text of a ‘total vacuum’.</a:t>
            </a:r>
          </a:p>
          <a:p>
            <a:r>
              <a:rPr lang="en-GB" dirty="0"/>
              <a:t> </a:t>
            </a:r>
          </a:p>
          <a:p>
            <a:r>
              <a:rPr lang="en-GB" dirty="0"/>
              <a:t>______________________________________________</a:t>
            </a:r>
          </a:p>
          <a:p>
            <a:r>
              <a:rPr lang="en-GB" dirty="0"/>
              <a:t> </a:t>
            </a:r>
          </a:p>
          <a:p>
            <a:pPr lvl="0"/>
            <a:r>
              <a:rPr lang="en-GB" dirty="0"/>
              <a:t>2. </a:t>
            </a:r>
            <a:r>
              <a:rPr lang="en-GB" b="1" dirty="0"/>
              <a:t>Find </a:t>
            </a:r>
            <a:r>
              <a:rPr lang="en-GB" dirty="0"/>
              <a:t>and </a:t>
            </a:r>
            <a:r>
              <a:rPr lang="en-GB" b="1" dirty="0"/>
              <a:t>copy </a:t>
            </a:r>
            <a:r>
              <a:rPr lang="en-GB" dirty="0"/>
              <a:t>a word from the second line the means the same as ‘</a:t>
            </a:r>
            <a:r>
              <a:rPr lang="en-GB" b="1" dirty="0"/>
              <a:t>meet’</a:t>
            </a:r>
            <a:r>
              <a:rPr lang="en-GB" dirty="0"/>
              <a:t>.</a:t>
            </a:r>
          </a:p>
          <a:p>
            <a:r>
              <a:rPr lang="en-GB" dirty="0"/>
              <a:t> </a:t>
            </a:r>
          </a:p>
          <a:p>
            <a:r>
              <a:rPr lang="en-GB" dirty="0"/>
              <a:t> ______________________________________________</a:t>
            </a:r>
          </a:p>
          <a:p>
            <a:r>
              <a:rPr lang="en-GB" dirty="0"/>
              <a:t> </a:t>
            </a:r>
          </a:p>
          <a:p>
            <a:r>
              <a:rPr lang="en-GB" dirty="0"/>
              <a:t>3. What does the word </a:t>
            </a:r>
            <a:r>
              <a:rPr lang="en-GB" b="1" dirty="0"/>
              <a:t>molecules</a:t>
            </a:r>
            <a:r>
              <a:rPr lang="en-GB" dirty="0"/>
              <a:t> mean? </a:t>
            </a:r>
            <a:r>
              <a:rPr lang="en-GB" b="1" dirty="0"/>
              <a:t>Tick one.</a:t>
            </a:r>
            <a:endParaRPr lang="en-GB" dirty="0"/>
          </a:p>
          <a:p>
            <a:pPr lvl="0"/>
            <a:endParaRPr lang="en-GB" b="1" dirty="0"/>
          </a:p>
          <a:p>
            <a:pPr lvl="0"/>
            <a:endParaRPr lang="en-GB" b="1" dirty="0"/>
          </a:p>
          <a:p>
            <a:pPr lvl="0"/>
            <a:r>
              <a:rPr lang="en-GB" dirty="0"/>
              <a:t> moving objects				tiny particles</a:t>
            </a:r>
          </a:p>
          <a:p>
            <a:pPr lvl="0"/>
            <a:endParaRPr lang="en-GB" b="1" dirty="0"/>
          </a:p>
          <a:p>
            <a:pPr lvl="0"/>
            <a:endParaRPr lang="en-GB" b="1" dirty="0"/>
          </a:p>
          <a:p>
            <a:pPr lvl="0"/>
            <a:r>
              <a:rPr lang="en-GB" dirty="0"/>
              <a:t>spacecraft				friction force</a:t>
            </a:r>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699346" cy="646331"/>
          </a:xfrm>
          <a:prstGeom prst="rect">
            <a:avLst/>
          </a:prstGeom>
          <a:noFill/>
        </p:spPr>
        <p:txBody>
          <a:bodyPr wrap="none" rtlCol="0">
            <a:spAutoFit/>
          </a:bodyPr>
          <a:lstStyle/>
          <a:p>
            <a:r>
              <a:rPr lang="en-GB" sz="3600" b="1" dirty="0"/>
              <a:t>Day 21 - questions</a:t>
            </a:r>
          </a:p>
        </p:txBody>
      </p:sp>
      <p:sp>
        <p:nvSpPr>
          <p:cNvPr id="20" name="Rectangle 19">
            <a:extLst>
              <a:ext uri="{FF2B5EF4-FFF2-40B4-BE49-F238E27FC236}">
                <a16:creationId xmlns:a16="http://schemas.microsoft.com/office/drawing/2014/main" id="{821EBCCA-0F52-4495-8423-DB24B72DBE8C}"/>
              </a:ext>
            </a:extLst>
          </p:cNvPr>
          <p:cNvSpPr/>
          <p:nvPr/>
        </p:nvSpPr>
        <p:spPr>
          <a:xfrm>
            <a:off x="3261360" y="4795520"/>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B042ED57-7E76-43DD-923E-97C63DBD3982}"/>
              </a:ext>
            </a:extLst>
          </p:cNvPr>
          <p:cNvSpPr/>
          <p:nvPr/>
        </p:nvSpPr>
        <p:spPr>
          <a:xfrm>
            <a:off x="3261360" y="5598160"/>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2B57905A-C9C3-445A-B749-365F66F51D45}"/>
              </a:ext>
            </a:extLst>
          </p:cNvPr>
          <p:cNvSpPr/>
          <p:nvPr/>
        </p:nvSpPr>
        <p:spPr>
          <a:xfrm>
            <a:off x="7211179" y="5598160"/>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7F5692DF-8788-46EC-B4D2-22BC42FD2938}"/>
              </a:ext>
            </a:extLst>
          </p:cNvPr>
          <p:cNvSpPr/>
          <p:nvPr/>
        </p:nvSpPr>
        <p:spPr>
          <a:xfrm>
            <a:off x="7211179" y="4795520"/>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159639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735226" y="1771771"/>
            <a:ext cx="10721548" cy="4401205"/>
          </a:xfrm>
          <a:prstGeom prst="rect">
            <a:avLst/>
          </a:prstGeom>
          <a:noFill/>
        </p:spPr>
        <p:txBody>
          <a:bodyPr wrap="square" rtlCol="0">
            <a:spAutoFit/>
          </a:bodyPr>
          <a:lstStyle/>
          <a:p>
            <a:r>
              <a:rPr lang="en-GB" sz="2800" dirty="0"/>
              <a:t>To make anything move, you need a force. But, unless you are in a total vacuum, such as outer space, you will immediately encounter resistance. Air resistance is a form of friction between a moving object and the molecules that make up air. Water resistance is a similar force between an object and water molecules, without which we would not be able to swim. Even though it feels like we can just dip our hands in to a bowl of water without meeting any resistance, as soon as we pull back our hands, there is clearly a force working against us. Cup your hands as you pull them back, and you can increase the resistance, which means you can push the rest of your body through the water.</a:t>
            </a:r>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2587183" cy="646331"/>
          </a:xfrm>
          <a:prstGeom prst="rect">
            <a:avLst/>
          </a:prstGeom>
          <a:noFill/>
        </p:spPr>
        <p:txBody>
          <a:bodyPr wrap="none" rtlCol="0">
            <a:spAutoFit/>
          </a:bodyPr>
          <a:lstStyle/>
          <a:p>
            <a:r>
              <a:rPr lang="en-GB" sz="3600" b="1" dirty="0"/>
              <a:t>Day 22 - text</a:t>
            </a:r>
          </a:p>
        </p:txBody>
      </p:sp>
    </p:spTree>
    <p:extLst>
      <p:ext uri="{BB962C8B-B14F-4D97-AF65-F5344CB8AC3E}">
        <p14:creationId xmlns:p14="http://schemas.microsoft.com/office/powerpoint/2010/main" val="40441168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9902145" cy="3416320"/>
          </a:xfrm>
          <a:prstGeom prst="rect">
            <a:avLst/>
          </a:prstGeom>
          <a:noFill/>
        </p:spPr>
        <p:txBody>
          <a:bodyPr wrap="square" rtlCol="0">
            <a:spAutoFit/>
          </a:bodyPr>
          <a:lstStyle/>
          <a:p>
            <a:pPr lvl="0"/>
            <a:r>
              <a:rPr lang="en-GB" dirty="0"/>
              <a:t>1. According to the text, when might you not notice water resistance?</a:t>
            </a:r>
          </a:p>
          <a:p>
            <a:r>
              <a:rPr lang="en-GB" dirty="0"/>
              <a:t> </a:t>
            </a:r>
          </a:p>
          <a:p>
            <a:r>
              <a:rPr lang="en-GB" dirty="0"/>
              <a:t>______________________________________________</a:t>
            </a:r>
          </a:p>
          <a:p>
            <a:r>
              <a:rPr lang="en-GB" dirty="0"/>
              <a:t> </a:t>
            </a:r>
          </a:p>
          <a:p>
            <a:pPr lvl="0"/>
            <a:r>
              <a:rPr lang="en-GB" dirty="0"/>
              <a:t>2. What does the text instruct us to do to feel ‘</a:t>
            </a:r>
            <a:r>
              <a:rPr lang="en-GB" i="1" dirty="0"/>
              <a:t>a force working against us</a:t>
            </a:r>
            <a:r>
              <a:rPr lang="en-GB" dirty="0"/>
              <a:t>’ in water?</a:t>
            </a:r>
          </a:p>
          <a:p>
            <a:r>
              <a:rPr lang="en-GB" dirty="0"/>
              <a:t> </a:t>
            </a:r>
          </a:p>
          <a:p>
            <a:r>
              <a:rPr lang="en-GB" dirty="0"/>
              <a:t>______________________________________________</a:t>
            </a:r>
          </a:p>
          <a:p>
            <a:r>
              <a:rPr lang="en-GB" dirty="0"/>
              <a:t> </a:t>
            </a:r>
          </a:p>
          <a:p>
            <a:pPr lvl="0"/>
            <a:r>
              <a:rPr lang="en-GB" dirty="0"/>
              <a:t>3. According to the text, what activity does water resistance help us to do?</a:t>
            </a:r>
          </a:p>
          <a:p>
            <a:r>
              <a:rPr lang="en-GB" dirty="0"/>
              <a:t> </a:t>
            </a:r>
          </a:p>
          <a:p>
            <a:r>
              <a:rPr lang="en-GB" dirty="0"/>
              <a:t>______________________________________________</a:t>
            </a:r>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699346" cy="646331"/>
          </a:xfrm>
          <a:prstGeom prst="rect">
            <a:avLst/>
          </a:prstGeom>
          <a:noFill/>
        </p:spPr>
        <p:txBody>
          <a:bodyPr wrap="none" rtlCol="0">
            <a:spAutoFit/>
          </a:bodyPr>
          <a:lstStyle/>
          <a:p>
            <a:r>
              <a:rPr lang="en-GB" sz="3600" b="1" dirty="0"/>
              <a:t>Day 22 - questions</a:t>
            </a:r>
          </a:p>
        </p:txBody>
      </p:sp>
    </p:spTree>
    <p:extLst>
      <p:ext uri="{BB962C8B-B14F-4D97-AF65-F5344CB8AC3E}">
        <p14:creationId xmlns:p14="http://schemas.microsoft.com/office/powerpoint/2010/main" val="13314801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544113" y="1771771"/>
            <a:ext cx="11319210" cy="4401205"/>
          </a:xfrm>
          <a:prstGeom prst="rect">
            <a:avLst/>
          </a:prstGeom>
          <a:noFill/>
        </p:spPr>
        <p:txBody>
          <a:bodyPr wrap="square" rtlCol="0">
            <a:spAutoFit/>
          </a:bodyPr>
          <a:lstStyle/>
          <a:p>
            <a:r>
              <a:rPr lang="en-GB" sz="2800" dirty="0"/>
              <a:t>We all know that even the mightiest rivers start as a little trickle. Rain falls on the high ground and most of it soaks into the soil, which acts like a gigantic sponge. Some of it does find its way out to the surface through springs. As the stream is joined by others, known as tributaries, the main river grows in size and power until it finally reaches the sea. At 220 miles, the Severn is the UK’s longest river and has its source 610 metres above sea level. However, the source of the second longest, the Thames (just five miles shorter than the Severn), is located only 110 metres above sea level. Nearly every other major river in the British Isles starts at a higher point. Clearly, the height of the source has no bearing on the length of the river.</a:t>
            </a:r>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2587183" cy="646331"/>
          </a:xfrm>
          <a:prstGeom prst="rect">
            <a:avLst/>
          </a:prstGeom>
          <a:noFill/>
        </p:spPr>
        <p:txBody>
          <a:bodyPr wrap="none" rtlCol="0">
            <a:spAutoFit/>
          </a:bodyPr>
          <a:lstStyle/>
          <a:p>
            <a:r>
              <a:rPr lang="en-GB" sz="3600" b="1" dirty="0"/>
              <a:t>Day 23 - text</a:t>
            </a:r>
          </a:p>
        </p:txBody>
      </p:sp>
    </p:spTree>
    <p:extLst>
      <p:ext uri="{BB962C8B-B14F-4D97-AF65-F5344CB8AC3E}">
        <p14:creationId xmlns:p14="http://schemas.microsoft.com/office/powerpoint/2010/main" val="2065737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9902145" cy="3416320"/>
          </a:xfrm>
          <a:prstGeom prst="rect">
            <a:avLst/>
          </a:prstGeom>
          <a:noFill/>
        </p:spPr>
        <p:txBody>
          <a:bodyPr wrap="square" rtlCol="0">
            <a:spAutoFit/>
          </a:bodyPr>
          <a:lstStyle/>
          <a:p>
            <a:pPr lvl="0"/>
            <a:r>
              <a:rPr lang="en-GB" dirty="0"/>
              <a:t>1. What words does the text use to describe how rivers start?</a:t>
            </a:r>
          </a:p>
          <a:p>
            <a:r>
              <a:rPr lang="en-GB" dirty="0"/>
              <a:t> </a:t>
            </a:r>
          </a:p>
          <a:p>
            <a:r>
              <a:rPr lang="en-GB" dirty="0"/>
              <a:t>______________________________________________</a:t>
            </a:r>
          </a:p>
          <a:p>
            <a:r>
              <a:rPr lang="en-GB" dirty="0"/>
              <a:t> </a:t>
            </a:r>
          </a:p>
          <a:p>
            <a:pPr lvl="0"/>
            <a:r>
              <a:rPr lang="en-GB" dirty="0"/>
              <a:t>2. How long is the River Severn?</a:t>
            </a:r>
          </a:p>
          <a:p>
            <a:r>
              <a:rPr lang="en-GB" dirty="0"/>
              <a:t> </a:t>
            </a:r>
          </a:p>
          <a:p>
            <a:r>
              <a:rPr lang="en-GB" dirty="0"/>
              <a:t>______________________________________________</a:t>
            </a:r>
          </a:p>
          <a:p>
            <a:r>
              <a:rPr lang="en-GB" dirty="0"/>
              <a:t> </a:t>
            </a:r>
          </a:p>
          <a:p>
            <a:pPr lvl="0"/>
            <a:r>
              <a:rPr lang="en-GB" dirty="0"/>
              <a:t>3. How high above sea level is the source of the River Thames?</a:t>
            </a:r>
          </a:p>
          <a:p>
            <a:r>
              <a:rPr lang="en-GB" dirty="0"/>
              <a:t> </a:t>
            </a:r>
          </a:p>
          <a:p>
            <a:r>
              <a:rPr lang="en-GB" dirty="0"/>
              <a:t>______________________________________________</a:t>
            </a:r>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699346" cy="646331"/>
          </a:xfrm>
          <a:prstGeom prst="rect">
            <a:avLst/>
          </a:prstGeom>
          <a:noFill/>
        </p:spPr>
        <p:txBody>
          <a:bodyPr wrap="none" rtlCol="0">
            <a:spAutoFit/>
          </a:bodyPr>
          <a:lstStyle/>
          <a:p>
            <a:r>
              <a:rPr lang="en-GB" sz="3600" b="1" dirty="0"/>
              <a:t>Day 23 - questions</a:t>
            </a:r>
          </a:p>
        </p:txBody>
      </p:sp>
    </p:spTree>
    <p:extLst>
      <p:ext uri="{BB962C8B-B14F-4D97-AF65-F5344CB8AC3E}">
        <p14:creationId xmlns:p14="http://schemas.microsoft.com/office/powerpoint/2010/main" val="41435818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544113" y="1771771"/>
            <a:ext cx="11319210" cy="4401205"/>
          </a:xfrm>
          <a:prstGeom prst="rect">
            <a:avLst/>
          </a:prstGeom>
          <a:noFill/>
        </p:spPr>
        <p:txBody>
          <a:bodyPr wrap="square" rtlCol="0">
            <a:spAutoFit/>
          </a:bodyPr>
          <a:lstStyle/>
          <a:p>
            <a:r>
              <a:rPr lang="en-GB" sz="2800" dirty="0"/>
              <a:t>We all know that even the mightiest rivers start as a little trickle. Rain falls on the high ground and most of it soaks into the soil, which acts like a gigantic sponge. Some of it does find its way out to the surface through springs. As the stream is joined by others, known as tributaries, the main river grows in size and power until it finally reaches the sea. At 220 miles, the Severn is the UK’s longest river and has its source 610 metres above sea level. However, the source of the second longest, the Thames (just five miles shorter than the Severn), is located only 110 metres above sea level. Nearly every other major river in the British Isles starts at a higher point. Clearly, the height of the source has no bearing on the length of the river.</a:t>
            </a:r>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2587183" cy="646331"/>
          </a:xfrm>
          <a:prstGeom prst="rect">
            <a:avLst/>
          </a:prstGeom>
          <a:noFill/>
        </p:spPr>
        <p:txBody>
          <a:bodyPr wrap="none" rtlCol="0">
            <a:spAutoFit/>
          </a:bodyPr>
          <a:lstStyle/>
          <a:p>
            <a:r>
              <a:rPr lang="en-GB" sz="3600" b="1" dirty="0"/>
              <a:t>Day 24 - text</a:t>
            </a:r>
          </a:p>
        </p:txBody>
      </p:sp>
    </p:spTree>
    <p:extLst>
      <p:ext uri="{BB962C8B-B14F-4D97-AF65-F5344CB8AC3E}">
        <p14:creationId xmlns:p14="http://schemas.microsoft.com/office/powerpoint/2010/main" val="1903924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1141776" y="1605642"/>
            <a:ext cx="10721548" cy="5232202"/>
          </a:xfrm>
          <a:prstGeom prst="rect">
            <a:avLst/>
          </a:prstGeom>
          <a:noFill/>
        </p:spPr>
        <p:txBody>
          <a:bodyPr wrap="square" rtlCol="0">
            <a:spAutoFit/>
          </a:bodyPr>
          <a:lstStyle/>
          <a:p>
            <a:endParaRPr lang="en-GB" b="1" dirty="0"/>
          </a:p>
          <a:p>
            <a:r>
              <a:rPr lang="en-GB" sz="2800" dirty="0"/>
              <a:t>For centuries, mankind has found it useful to divide up the world using the ideas of longitude and latitude. These are imaginary lines that circle the world in an east-west direction for latitude and a north-south direction for longitude. The most well-known lines of latitude are the equator, which marks a line of equal distance between the two poles, and the tropic of Cancer and the tropic of Capricorn, which are 23.5⁰ north and 23.5⁰ south respectively. These were easy to establish by noting the position of the sun at midday. Longitude was more difficult to measure, yet extremely important because ships needed to know exactly where they were. Even small mistakes could lead to shipwrecks.</a:t>
            </a:r>
          </a:p>
          <a:p>
            <a:r>
              <a:rPr lang="en-GB" dirty="0"/>
              <a:t> </a:t>
            </a:r>
          </a:p>
          <a:p>
            <a:endParaRPr lang="en-GB" dirty="0"/>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2353145" cy="646331"/>
          </a:xfrm>
          <a:prstGeom prst="rect">
            <a:avLst/>
          </a:prstGeom>
          <a:noFill/>
        </p:spPr>
        <p:txBody>
          <a:bodyPr wrap="none" rtlCol="0">
            <a:spAutoFit/>
          </a:bodyPr>
          <a:lstStyle/>
          <a:p>
            <a:r>
              <a:rPr lang="en-GB" sz="3600" b="1" dirty="0"/>
              <a:t>Day 2 - text</a:t>
            </a:r>
          </a:p>
        </p:txBody>
      </p:sp>
    </p:spTree>
    <p:extLst>
      <p:ext uri="{BB962C8B-B14F-4D97-AF65-F5344CB8AC3E}">
        <p14:creationId xmlns:p14="http://schemas.microsoft.com/office/powerpoint/2010/main" val="274325191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29206" y="1063275"/>
            <a:ext cx="10721548" cy="5632311"/>
          </a:xfrm>
          <a:prstGeom prst="rect">
            <a:avLst/>
          </a:prstGeom>
          <a:noFill/>
        </p:spPr>
        <p:txBody>
          <a:bodyPr wrap="square" rtlCol="0">
            <a:spAutoFit/>
          </a:bodyPr>
          <a:lstStyle/>
          <a:p>
            <a:pPr lvl="0"/>
            <a:r>
              <a:rPr lang="en-GB" dirty="0"/>
              <a:t>1.</a:t>
            </a:r>
            <a:r>
              <a:rPr lang="en-GB" b="1" dirty="0"/>
              <a:t> </a:t>
            </a:r>
            <a:r>
              <a:rPr lang="en-GB" dirty="0"/>
              <a:t>Why does the text describe the soil as ‘like a gigantic sponge’?</a:t>
            </a:r>
          </a:p>
          <a:p>
            <a:r>
              <a:rPr lang="en-GB" dirty="0"/>
              <a:t> </a:t>
            </a:r>
          </a:p>
          <a:p>
            <a:r>
              <a:rPr lang="en-GB" dirty="0"/>
              <a:t>______________________________________________</a:t>
            </a:r>
          </a:p>
          <a:p>
            <a:r>
              <a:rPr lang="en-GB" dirty="0"/>
              <a:t> </a:t>
            </a:r>
          </a:p>
          <a:p>
            <a:pPr lvl="0"/>
            <a:r>
              <a:rPr lang="en-GB" dirty="0"/>
              <a:t>2. Draw lines to match the words to their meanings as used within this text.</a:t>
            </a:r>
          </a:p>
          <a:p>
            <a:r>
              <a:rPr lang="en-GB" dirty="0"/>
              <a:t> </a:t>
            </a:r>
          </a:p>
          <a:p>
            <a:r>
              <a:rPr lang="en-GB" dirty="0"/>
              <a:t> 	springs				a precise location</a:t>
            </a:r>
          </a:p>
          <a:p>
            <a:pPr lvl="0"/>
            <a:endParaRPr lang="en-GB" dirty="0"/>
          </a:p>
          <a:p>
            <a:r>
              <a:rPr lang="en-GB" dirty="0"/>
              <a:t>	tributaries			where water in the soil comes to the surface</a:t>
            </a:r>
          </a:p>
          <a:p>
            <a:endParaRPr lang="en-GB" dirty="0"/>
          </a:p>
          <a:p>
            <a:r>
              <a:rPr lang="en-GB" dirty="0"/>
              <a:t>	point				smaller streams that flow into a larger one</a:t>
            </a:r>
          </a:p>
          <a:p>
            <a:endParaRPr lang="en-GB" dirty="0"/>
          </a:p>
          <a:p>
            <a:pPr lvl="0"/>
            <a:r>
              <a:rPr lang="en-GB" dirty="0"/>
              <a:t>3. ‘</a:t>
            </a:r>
            <a:r>
              <a:rPr lang="en-GB" i="1" dirty="0"/>
              <a:t>Clearly, the height of the source has no bearing on the length of the river.’</a:t>
            </a:r>
            <a:endParaRPr lang="en-GB" dirty="0"/>
          </a:p>
          <a:p>
            <a:r>
              <a:rPr lang="en-GB" dirty="0"/>
              <a:t>What do the words ‘has no bearing on’ mean? </a:t>
            </a:r>
            <a:r>
              <a:rPr lang="en-GB" b="1" dirty="0"/>
              <a:t>Tick one.</a:t>
            </a:r>
          </a:p>
          <a:p>
            <a:pPr lvl="0"/>
            <a:endParaRPr lang="en-GB" b="1" dirty="0"/>
          </a:p>
          <a:p>
            <a:pPr lvl="0"/>
            <a:r>
              <a:rPr lang="en-GB" dirty="0"/>
              <a:t> does not recognise				does not affect</a:t>
            </a:r>
          </a:p>
          <a:p>
            <a:pPr lvl="0"/>
            <a:endParaRPr lang="en-GB" b="1" dirty="0"/>
          </a:p>
          <a:p>
            <a:pPr lvl="0"/>
            <a:endParaRPr lang="en-GB" b="1" dirty="0"/>
          </a:p>
          <a:p>
            <a:pPr lvl="0"/>
            <a:r>
              <a:rPr lang="en-GB" dirty="0"/>
              <a:t>does not measure				is in a different direction</a:t>
            </a:r>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246327" y="345560"/>
            <a:ext cx="3699346" cy="646331"/>
          </a:xfrm>
          <a:prstGeom prst="rect">
            <a:avLst/>
          </a:prstGeom>
          <a:noFill/>
        </p:spPr>
        <p:txBody>
          <a:bodyPr wrap="none" rtlCol="0">
            <a:spAutoFit/>
          </a:bodyPr>
          <a:lstStyle/>
          <a:p>
            <a:r>
              <a:rPr lang="en-GB" sz="3600" b="1" dirty="0"/>
              <a:t>Day 24 - questions</a:t>
            </a:r>
          </a:p>
        </p:txBody>
      </p:sp>
      <p:grpSp>
        <p:nvGrpSpPr>
          <p:cNvPr id="4" name="Group 3">
            <a:extLst>
              <a:ext uri="{FF2B5EF4-FFF2-40B4-BE49-F238E27FC236}">
                <a16:creationId xmlns:a16="http://schemas.microsoft.com/office/drawing/2014/main" id="{6211546D-766F-4116-9AFA-46CBE3AC0EF8}"/>
              </a:ext>
            </a:extLst>
          </p:cNvPr>
          <p:cNvGrpSpPr/>
          <p:nvPr/>
        </p:nvGrpSpPr>
        <p:grpSpPr>
          <a:xfrm>
            <a:off x="2062479" y="2736183"/>
            <a:ext cx="8331199" cy="3677920"/>
            <a:chOff x="2062480" y="3037840"/>
            <a:chExt cx="8331199" cy="3677920"/>
          </a:xfrm>
        </p:grpSpPr>
        <p:sp>
          <p:nvSpPr>
            <p:cNvPr id="20" name="Rectangle 19">
              <a:extLst>
                <a:ext uri="{FF2B5EF4-FFF2-40B4-BE49-F238E27FC236}">
                  <a16:creationId xmlns:a16="http://schemas.microsoft.com/office/drawing/2014/main" id="{821EBCCA-0F52-4495-8423-DB24B72DBE8C}"/>
                </a:ext>
              </a:extLst>
            </p:cNvPr>
            <p:cNvSpPr/>
            <p:nvPr/>
          </p:nvSpPr>
          <p:spPr>
            <a:xfrm>
              <a:off x="3261360" y="5344160"/>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B042ED57-7E76-43DD-923E-97C63DBD3982}"/>
                </a:ext>
              </a:extLst>
            </p:cNvPr>
            <p:cNvSpPr/>
            <p:nvPr/>
          </p:nvSpPr>
          <p:spPr>
            <a:xfrm>
              <a:off x="3261360" y="6156960"/>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2B57905A-C9C3-445A-B749-365F66F51D45}"/>
                </a:ext>
              </a:extLst>
            </p:cNvPr>
            <p:cNvSpPr/>
            <p:nvPr/>
          </p:nvSpPr>
          <p:spPr>
            <a:xfrm>
              <a:off x="8351758" y="6156960"/>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7F5692DF-8788-46EC-B4D2-22BC42FD2938}"/>
                </a:ext>
              </a:extLst>
            </p:cNvPr>
            <p:cNvSpPr/>
            <p:nvPr/>
          </p:nvSpPr>
          <p:spPr>
            <a:xfrm>
              <a:off x="8351758" y="5344160"/>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59B56743-2A10-4E56-90E7-788BA2C4E1FC}"/>
                </a:ext>
              </a:extLst>
            </p:cNvPr>
            <p:cNvSpPr/>
            <p:nvPr/>
          </p:nvSpPr>
          <p:spPr>
            <a:xfrm>
              <a:off x="2062480" y="3037840"/>
              <a:ext cx="1259840" cy="406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2F27DF92-3BD4-454B-A83B-3F0E3E65F918}"/>
                </a:ext>
              </a:extLst>
            </p:cNvPr>
            <p:cNvSpPr/>
            <p:nvPr/>
          </p:nvSpPr>
          <p:spPr>
            <a:xfrm>
              <a:off x="2062480" y="3606800"/>
              <a:ext cx="1259840" cy="406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6055BCF9-2281-471C-AE00-15A53F5560B7}"/>
                </a:ext>
              </a:extLst>
            </p:cNvPr>
            <p:cNvSpPr/>
            <p:nvPr/>
          </p:nvSpPr>
          <p:spPr>
            <a:xfrm>
              <a:off x="2082800" y="4136899"/>
              <a:ext cx="1259840" cy="406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56B540B0-A07F-4B60-9584-0A8CEEEF5EA0}"/>
                </a:ext>
              </a:extLst>
            </p:cNvPr>
            <p:cNvSpPr/>
            <p:nvPr/>
          </p:nvSpPr>
          <p:spPr>
            <a:xfrm>
              <a:off x="5703060" y="3037840"/>
              <a:ext cx="4690619" cy="406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0D551FFE-F1AD-4ED8-9C3B-3EDCBAE23784}"/>
                </a:ext>
              </a:extLst>
            </p:cNvPr>
            <p:cNvSpPr/>
            <p:nvPr/>
          </p:nvSpPr>
          <p:spPr>
            <a:xfrm>
              <a:off x="5703060" y="3606800"/>
              <a:ext cx="4690619" cy="406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CF304A23-775C-4C34-9703-8A4985398E5D}"/>
                </a:ext>
              </a:extLst>
            </p:cNvPr>
            <p:cNvSpPr/>
            <p:nvPr/>
          </p:nvSpPr>
          <p:spPr>
            <a:xfrm>
              <a:off x="5703059" y="4136899"/>
              <a:ext cx="4690619" cy="406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8618637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849545" y="1860166"/>
            <a:ext cx="10721548" cy="3970318"/>
          </a:xfrm>
          <a:prstGeom prst="rect">
            <a:avLst/>
          </a:prstGeom>
          <a:noFill/>
        </p:spPr>
        <p:txBody>
          <a:bodyPr wrap="square" rtlCol="0">
            <a:spAutoFit/>
          </a:bodyPr>
          <a:lstStyle/>
          <a:p>
            <a:r>
              <a:rPr lang="en-GB" sz="2800" dirty="0"/>
              <a:t>The reign of Queen Victoria is often seen as a golden age of progress for the United Kingdom. The vastness of the British Empire meant that it was a time of great opportunity and many people became very wealthy as a result. Not everyone was so fortunate, however. Within the country’s rapidly expanding cities, families were crowded together in very cramped accommodation which were excellent breeding grounds for disease. What’s more, even though the cities offered plenty of work, those jobs were often dangerous. As a result, people were lucky if they managed to live to see their 50s. </a:t>
            </a:r>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2587183" cy="646331"/>
          </a:xfrm>
          <a:prstGeom prst="rect">
            <a:avLst/>
          </a:prstGeom>
          <a:noFill/>
        </p:spPr>
        <p:txBody>
          <a:bodyPr wrap="none" rtlCol="0">
            <a:spAutoFit/>
          </a:bodyPr>
          <a:lstStyle/>
          <a:p>
            <a:r>
              <a:rPr lang="en-GB" sz="3600" b="1" dirty="0"/>
              <a:t>Day 25 - text</a:t>
            </a:r>
          </a:p>
        </p:txBody>
      </p:sp>
    </p:spTree>
    <p:extLst>
      <p:ext uri="{BB962C8B-B14F-4D97-AF65-F5344CB8AC3E}">
        <p14:creationId xmlns:p14="http://schemas.microsoft.com/office/powerpoint/2010/main" val="40672143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9902145" cy="3416320"/>
          </a:xfrm>
          <a:prstGeom prst="rect">
            <a:avLst/>
          </a:prstGeom>
          <a:noFill/>
        </p:spPr>
        <p:txBody>
          <a:bodyPr wrap="square" rtlCol="0">
            <a:spAutoFit/>
          </a:bodyPr>
          <a:lstStyle/>
          <a:p>
            <a:pPr lvl="0"/>
            <a:r>
              <a:rPr lang="en-GB" dirty="0"/>
              <a:t>1. What does the text describe as ‘</a:t>
            </a:r>
            <a:r>
              <a:rPr lang="en-GB" i="1" dirty="0"/>
              <a:t>a golden age of progress for the United Kingdom</a:t>
            </a:r>
            <a:r>
              <a:rPr lang="en-GB" dirty="0"/>
              <a:t>’?</a:t>
            </a:r>
          </a:p>
          <a:p>
            <a:r>
              <a:rPr lang="en-GB" dirty="0"/>
              <a:t> </a:t>
            </a:r>
          </a:p>
          <a:p>
            <a:r>
              <a:rPr lang="en-GB" dirty="0"/>
              <a:t>______________________________________________</a:t>
            </a:r>
          </a:p>
          <a:p>
            <a:r>
              <a:rPr lang="en-GB" dirty="0"/>
              <a:t> </a:t>
            </a:r>
          </a:p>
          <a:p>
            <a:pPr lvl="0"/>
            <a:r>
              <a:rPr lang="en-GB" dirty="0"/>
              <a:t>2. How did many people benefit from this ‘</a:t>
            </a:r>
            <a:r>
              <a:rPr lang="en-GB" i="1" dirty="0"/>
              <a:t>time of great opportunity’</a:t>
            </a:r>
            <a:r>
              <a:rPr lang="en-GB" dirty="0"/>
              <a:t>?</a:t>
            </a:r>
          </a:p>
          <a:p>
            <a:r>
              <a:rPr lang="en-GB" dirty="0"/>
              <a:t> </a:t>
            </a:r>
          </a:p>
          <a:p>
            <a:r>
              <a:rPr lang="en-GB" dirty="0"/>
              <a:t>______________________________________________</a:t>
            </a:r>
          </a:p>
          <a:p>
            <a:r>
              <a:rPr lang="en-GB" dirty="0"/>
              <a:t> </a:t>
            </a:r>
          </a:p>
          <a:p>
            <a:pPr lvl="0"/>
            <a:r>
              <a:rPr lang="en-GB" dirty="0"/>
              <a:t>3. What were ‘</a:t>
            </a:r>
            <a:r>
              <a:rPr lang="en-GB" i="1" dirty="0"/>
              <a:t>rapidly expanding</a:t>
            </a:r>
            <a:r>
              <a:rPr lang="en-GB" dirty="0"/>
              <a:t>’ at this time?</a:t>
            </a:r>
          </a:p>
          <a:p>
            <a:r>
              <a:rPr lang="en-GB" dirty="0"/>
              <a:t> </a:t>
            </a:r>
          </a:p>
          <a:p>
            <a:r>
              <a:rPr lang="en-GB" dirty="0"/>
              <a:t>______________________________________________</a:t>
            </a:r>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699346" cy="646331"/>
          </a:xfrm>
          <a:prstGeom prst="rect">
            <a:avLst/>
          </a:prstGeom>
          <a:noFill/>
        </p:spPr>
        <p:txBody>
          <a:bodyPr wrap="none" rtlCol="0">
            <a:spAutoFit/>
          </a:bodyPr>
          <a:lstStyle/>
          <a:p>
            <a:r>
              <a:rPr lang="en-GB" sz="3600" b="1" dirty="0"/>
              <a:t>Day 25 - questions</a:t>
            </a:r>
          </a:p>
        </p:txBody>
      </p:sp>
    </p:spTree>
    <p:extLst>
      <p:ext uri="{BB962C8B-B14F-4D97-AF65-F5344CB8AC3E}">
        <p14:creationId xmlns:p14="http://schemas.microsoft.com/office/powerpoint/2010/main" val="123361142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858971" y="1860166"/>
            <a:ext cx="10721548" cy="3970318"/>
          </a:xfrm>
          <a:prstGeom prst="rect">
            <a:avLst/>
          </a:prstGeom>
          <a:noFill/>
        </p:spPr>
        <p:txBody>
          <a:bodyPr wrap="square" rtlCol="0">
            <a:spAutoFit/>
          </a:bodyPr>
          <a:lstStyle/>
          <a:p>
            <a:r>
              <a:rPr lang="en-GB" sz="2800" dirty="0"/>
              <a:t>The reign of Queen Victoria is often seen as a golden age of progress for the United Kingdom. The vastness of the British Empire meant that it was a time of great opportunity and many people became very wealthy as a result. Not everyone was so fortunate, however. Within the country’s rapidly expanding cities, families were crowded together in very cramped accommodation which were excellent breeding grounds for disease. What’s more, even though the cities offered plenty of work, those jobs were often dangerous. As a result, people were lucky if they managed to live to see their 50s. </a:t>
            </a:r>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2587183" cy="646331"/>
          </a:xfrm>
          <a:prstGeom prst="rect">
            <a:avLst/>
          </a:prstGeom>
          <a:noFill/>
        </p:spPr>
        <p:txBody>
          <a:bodyPr wrap="none" rtlCol="0">
            <a:spAutoFit/>
          </a:bodyPr>
          <a:lstStyle/>
          <a:p>
            <a:r>
              <a:rPr lang="en-GB" sz="3600" b="1" dirty="0"/>
              <a:t>Day 26 - text</a:t>
            </a:r>
          </a:p>
        </p:txBody>
      </p:sp>
    </p:spTree>
    <p:extLst>
      <p:ext uri="{BB962C8B-B14F-4D97-AF65-F5344CB8AC3E}">
        <p14:creationId xmlns:p14="http://schemas.microsoft.com/office/powerpoint/2010/main" val="116148675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31615" y="1697082"/>
            <a:ext cx="10721548" cy="5355312"/>
          </a:xfrm>
          <a:prstGeom prst="rect">
            <a:avLst/>
          </a:prstGeom>
          <a:noFill/>
        </p:spPr>
        <p:txBody>
          <a:bodyPr wrap="square" rtlCol="0">
            <a:spAutoFit/>
          </a:bodyPr>
          <a:lstStyle/>
          <a:p>
            <a:pPr lvl="0"/>
            <a:r>
              <a:rPr lang="en-GB" dirty="0"/>
              <a:t>1. What does the word </a:t>
            </a:r>
            <a:r>
              <a:rPr lang="en-GB" b="1" dirty="0"/>
              <a:t>fortunate</a:t>
            </a:r>
            <a:r>
              <a:rPr lang="en-GB" dirty="0"/>
              <a:t> mean? </a:t>
            </a:r>
            <a:r>
              <a:rPr lang="en-GB" b="1" dirty="0"/>
              <a:t>Tick one.</a:t>
            </a:r>
            <a:endParaRPr lang="en-GB" dirty="0"/>
          </a:p>
          <a:p>
            <a:endParaRPr lang="en-GB" dirty="0"/>
          </a:p>
          <a:p>
            <a:r>
              <a:rPr lang="en-GB" dirty="0"/>
              <a:t>expanding				poor</a:t>
            </a:r>
          </a:p>
          <a:p>
            <a:endParaRPr lang="en-GB" dirty="0"/>
          </a:p>
          <a:p>
            <a:endParaRPr lang="en-GB" dirty="0"/>
          </a:p>
          <a:p>
            <a:r>
              <a:rPr lang="en-GB" dirty="0"/>
              <a:t>lucky					progress</a:t>
            </a:r>
          </a:p>
          <a:p>
            <a:pPr lvl="0"/>
            <a:endParaRPr lang="en-GB" dirty="0"/>
          </a:p>
          <a:p>
            <a:pPr lvl="0"/>
            <a:r>
              <a:rPr lang="en-GB" dirty="0"/>
              <a:t>2. People moved to the cities because they offered plenty of work. Using evidence from the text, give two reasons why they were not such a good place to live. </a:t>
            </a:r>
          </a:p>
          <a:p>
            <a:r>
              <a:rPr lang="en-GB" dirty="0"/>
              <a:t> </a:t>
            </a:r>
          </a:p>
          <a:p>
            <a:r>
              <a:rPr lang="en-GB" dirty="0"/>
              <a:t>a) ____________________________________		b) ____________________________________	</a:t>
            </a:r>
          </a:p>
          <a:p>
            <a:endParaRPr lang="en-GB" dirty="0"/>
          </a:p>
          <a:p>
            <a:pPr lvl="0"/>
            <a:r>
              <a:rPr lang="en-GB" dirty="0"/>
              <a:t>3. These days, people often live until they are over 80 years old. Why do you think the text says, ‘</a:t>
            </a:r>
            <a:r>
              <a:rPr lang="en-GB" i="1" dirty="0"/>
              <a:t>people were lucky if they managed to live to see their 50s</a:t>
            </a:r>
            <a:r>
              <a:rPr lang="en-GB" dirty="0"/>
              <a:t>’? Use evidence from the text to support your answer.</a:t>
            </a:r>
          </a:p>
          <a:p>
            <a:r>
              <a:rPr lang="en-GB" dirty="0"/>
              <a:t> </a:t>
            </a:r>
          </a:p>
          <a:p>
            <a:r>
              <a:rPr lang="en-GB" dirty="0"/>
              <a:t>______________________________________________________________________</a:t>
            </a:r>
          </a:p>
          <a:p>
            <a:r>
              <a:rPr lang="en-GB" dirty="0"/>
              <a:t> </a:t>
            </a:r>
          </a:p>
          <a:p>
            <a:r>
              <a:rPr lang="en-GB" dirty="0"/>
              <a:t>______________________________________________________________________</a:t>
            </a:r>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699346" cy="646331"/>
          </a:xfrm>
          <a:prstGeom prst="rect">
            <a:avLst/>
          </a:prstGeom>
          <a:noFill/>
        </p:spPr>
        <p:txBody>
          <a:bodyPr wrap="none" rtlCol="0">
            <a:spAutoFit/>
          </a:bodyPr>
          <a:lstStyle/>
          <a:p>
            <a:r>
              <a:rPr lang="en-GB" sz="3600" b="1" dirty="0"/>
              <a:t>Day 26 - questions</a:t>
            </a:r>
          </a:p>
        </p:txBody>
      </p:sp>
      <p:sp>
        <p:nvSpPr>
          <p:cNvPr id="13" name="Rectangle 12">
            <a:extLst>
              <a:ext uri="{FF2B5EF4-FFF2-40B4-BE49-F238E27FC236}">
                <a16:creationId xmlns:a16="http://schemas.microsoft.com/office/drawing/2014/main" id="{E0917AE3-0ABA-4961-A462-C24E30C16555}"/>
              </a:ext>
            </a:extLst>
          </p:cNvPr>
          <p:cNvSpPr/>
          <p:nvPr/>
        </p:nvSpPr>
        <p:spPr>
          <a:xfrm>
            <a:off x="2824480" y="2118543"/>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430F9181-F4EE-4DC3-9370-204E5F902C64}"/>
              </a:ext>
            </a:extLst>
          </p:cNvPr>
          <p:cNvSpPr/>
          <p:nvPr/>
        </p:nvSpPr>
        <p:spPr>
          <a:xfrm>
            <a:off x="2819400" y="2892735"/>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75FDB877-CA87-4015-8F31-CE6D8F03A729}"/>
              </a:ext>
            </a:extLst>
          </p:cNvPr>
          <p:cNvSpPr/>
          <p:nvPr/>
        </p:nvSpPr>
        <p:spPr>
          <a:xfrm>
            <a:off x="7541379" y="2118725"/>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093099EB-FAB1-4825-AF5E-1B4F8C948E00}"/>
              </a:ext>
            </a:extLst>
          </p:cNvPr>
          <p:cNvSpPr/>
          <p:nvPr/>
        </p:nvSpPr>
        <p:spPr>
          <a:xfrm>
            <a:off x="7541379" y="2892735"/>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5952776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735226" y="1627581"/>
            <a:ext cx="10721548" cy="4401205"/>
          </a:xfrm>
          <a:prstGeom prst="rect">
            <a:avLst/>
          </a:prstGeom>
          <a:noFill/>
        </p:spPr>
        <p:txBody>
          <a:bodyPr wrap="square" rtlCol="0">
            <a:spAutoFit/>
          </a:bodyPr>
          <a:lstStyle/>
          <a:p>
            <a:r>
              <a:rPr lang="en-GB" sz="2800" dirty="0"/>
              <a:t>With a secret smile, Lily picked it up and turned it over and over in her hands. For as long as she could remember, she had been enchanted by her grandmother’s musical box. Whenever they visited, she always found an excuse to sneak a look, even though she knew it was strictly forbidden to go into Nana’s bedroom. Unable to resist any longer, she twisted the metal key and opened the lid. The familiar tinkle of the tune started playing immediately but there was something wrong with the little dancer. Normally, she twirled around in time with the music. Today, she just sat in the middle of the box, arms folded, legs crossed, turning her back on Lily.</a:t>
            </a:r>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2587183" cy="646331"/>
          </a:xfrm>
          <a:prstGeom prst="rect">
            <a:avLst/>
          </a:prstGeom>
          <a:noFill/>
        </p:spPr>
        <p:txBody>
          <a:bodyPr wrap="none" rtlCol="0">
            <a:spAutoFit/>
          </a:bodyPr>
          <a:lstStyle/>
          <a:p>
            <a:r>
              <a:rPr lang="en-GB" sz="3600" b="1" dirty="0"/>
              <a:t>Day 27 - text</a:t>
            </a:r>
          </a:p>
        </p:txBody>
      </p:sp>
    </p:spTree>
    <p:extLst>
      <p:ext uri="{BB962C8B-B14F-4D97-AF65-F5344CB8AC3E}">
        <p14:creationId xmlns:p14="http://schemas.microsoft.com/office/powerpoint/2010/main" val="140182770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10721548" cy="4524315"/>
          </a:xfrm>
          <a:prstGeom prst="rect">
            <a:avLst/>
          </a:prstGeom>
          <a:noFill/>
        </p:spPr>
        <p:txBody>
          <a:bodyPr wrap="square" rtlCol="0">
            <a:spAutoFit/>
          </a:bodyPr>
          <a:lstStyle/>
          <a:p>
            <a:pPr lvl="0"/>
            <a:r>
              <a:rPr lang="en-GB" dirty="0"/>
              <a:t>1.</a:t>
            </a:r>
            <a:r>
              <a:rPr lang="en-GB" b="1" dirty="0"/>
              <a:t> </a:t>
            </a:r>
            <a:r>
              <a:rPr lang="en-GB" dirty="0"/>
              <a:t>What did Lily call her grandmother?</a:t>
            </a:r>
          </a:p>
          <a:p>
            <a:r>
              <a:rPr lang="en-GB" dirty="0"/>
              <a:t> </a:t>
            </a:r>
          </a:p>
          <a:p>
            <a:r>
              <a:rPr lang="en-GB" dirty="0"/>
              <a:t>_________________________________________________________________</a:t>
            </a:r>
          </a:p>
          <a:p>
            <a:r>
              <a:rPr lang="en-GB" dirty="0"/>
              <a:t> </a:t>
            </a:r>
          </a:p>
          <a:p>
            <a:pPr lvl="0"/>
            <a:r>
              <a:rPr lang="en-GB" dirty="0"/>
              <a:t>2. Where was the musical box kept?</a:t>
            </a:r>
          </a:p>
          <a:p>
            <a:r>
              <a:rPr lang="en-GB" dirty="0"/>
              <a:t> </a:t>
            </a:r>
          </a:p>
          <a:p>
            <a:r>
              <a:rPr lang="en-GB" dirty="0"/>
              <a:t>_________________________________________________________________</a:t>
            </a:r>
          </a:p>
          <a:p>
            <a:r>
              <a:rPr lang="en-GB" dirty="0"/>
              <a:t> </a:t>
            </a:r>
          </a:p>
          <a:p>
            <a:pPr lvl="0"/>
            <a:r>
              <a:rPr lang="en-GB" i="1" dirty="0"/>
              <a:t>3. ‘… she had been enchanted by her grandmother’s musical box.</a:t>
            </a:r>
            <a:r>
              <a:rPr lang="en-GB" dirty="0"/>
              <a:t>’ </a:t>
            </a:r>
          </a:p>
          <a:p>
            <a:pPr lvl="0"/>
            <a:r>
              <a:rPr lang="en-GB" dirty="0"/>
              <a:t>What does ‘enchanted’ mean? </a:t>
            </a:r>
            <a:r>
              <a:rPr lang="en-GB" b="1" dirty="0"/>
              <a:t>Tick one.</a:t>
            </a:r>
            <a:endParaRPr lang="en-GB" dirty="0"/>
          </a:p>
          <a:p>
            <a:pPr lvl="0"/>
            <a:endParaRPr lang="en-GB" b="1" dirty="0"/>
          </a:p>
          <a:p>
            <a:pPr lvl="0"/>
            <a:r>
              <a:rPr lang="en-GB" dirty="0"/>
              <a:t> 	tricked 				bored</a:t>
            </a:r>
          </a:p>
          <a:p>
            <a:pPr lvl="0"/>
            <a:endParaRPr lang="en-GB" b="1" dirty="0"/>
          </a:p>
          <a:p>
            <a:pPr lvl="0"/>
            <a:endParaRPr lang="en-GB" b="1" dirty="0"/>
          </a:p>
          <a:p>
            <a:pPr lvl="0"/>
            <a:r>
              <a:rPr lang="en-GB" dirty="0"/>
              <a:t>	hidden				delighted</a:t>
            </a:r>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699346" cy="646331"/>
          </a:xfrm>
          <a:prstGeom prst="rect">
            <a:avLst/>
          </a:prstGeom>
          <a:noFill/>
        </p:spPr>
        <p:txBody>
          <a:bodyPr wrap="none" rtlCol="0">
            <a:spAutoFit/>
          </a:bodyPr>
          <a:lstStyle/>
          <a:p>
            <a:r>
              <a:rPr lang="en-GB" sz="3600" b="1" dirty="0"/>
              <a:t>Day 27 - questions</a:t>
            </a:r>
          </a:p>
        </p:txBody>
      </p:sp>
      <p:sp>
        <p:nvSpPr>
          <p:cNvPr id="20" name="Rectangle 19">
            <a:extLst>
              <a:ext uri="{FF2B5EF4-FFF2-40B4-BE49-F238E27FC236}">
                <a16:creationId xmlns:a16="http://schemas.microsoft.com/office/drawing/2014/main" id="{821EBCCA-0F52-4495-8423-DB24B72DBE8C}"/>
              </a:ext>
            </a:extLst>
          </p:cNvPr>
          <p:cNvSpPr/>
          <p:nvPr/>
        </p:nvSpPr>
        <p:spPr>
          <a:xfrm>
            <a:off x="3261360" y="4612278"/>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B042ED57-7E76-43DD-923E-97C63DBD3982}"/>
              </a:ext>
            </a:extLst>
          </p:cNvPr>
          <p:cNvSpPr/>
          <p:nvPr/>
        </p:nvSpPr>
        <p:spPr>
          <a:xfrm>
            <a:off x="3261360" y="5416837"/>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2B57905A-C9C3-445A-B749-365F66F51D45}"/>
              </a:ext>
            </a:extLst>
          </p:cNvPr>
          <p:cNvSpPr/>
          <p:nvPr/>
        </p:nvSpPr>
        <p:spPr>
          <a:xfrm>
            <a:off x="7211179" y="5416837"/>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7F5692DF-8788-46EC-B4D2-22BC42FD2938}"/>
              </a:ext>
            </a:extLst>
          </p:cNvPr>
          <p:cNvSpPr/>
          <p:nvPr/>
        </p:nvSpPr>
        <p:spPr>
          <a:xfrm>
            <a:off x="7211179" y="4612278"/>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8125300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849545" y="1746576"/>
            <a:ext cx="10721548" cy="4401205"/>
          </a:xfrm>
          <a:prstGeom prst="rect">
            <a:avLst/>
          </a:prstGeom>
          <a:noFill/>
        </p:spPr>
        <p:txBody>
          <a:bodyPr wrap="square" rtlCol="0">
            <a:spAutoFit/>
          </a:bodyPr>
          <a:lstStyle/>
          <a:p>
            <a:r>
              <a:rPr lang="en-GB" sz="2800" dirty="0"/>
              <a:t>With a secret smile, Lily picked it up and turned it over and over in her hands. For as long as she could remember, she had been enchanted by her grandmother’s musical box. Whenever they visited, she always found an excuse to sneak a look, even though she knew it was strictly forbidden to go into Nana’s bedroom. Unable to resist any longer, she twisted the metal key and opened the lid. The familiar tinkle of the tune started playing immediately but there was something wrong with the little dancer. Normally, she twirled around in time with the music. Today, she just sat in the middle of the box, arms folded, legs crossed, turning her back on Lily.</a:t>
            </a:r>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2587183" cy="646331"/>
          </a:xfrm>
          <a:prstGeom prst="rect">
            <a:avLst/>
          </a:prstGeom>
          <a:noFill/>
        </p:spPr>
        <p:txBody>
          <a:bodyPr wrap="none" rtlCol="0">
            <a:spAutoFit/>
          </a:bodyPr>
          <a:lstStyle/>
          <a:p>
            <a:r>
              <a:rPr lang="en-GB" sz="3600" b="1" dirty="0"/>
              <a:t>Day 28 - text</a:t>
            </a:r>
          </a:p>
        </p:txBody>
      </p:sp>
    </p:spTree>
    <p:extLst>
      <p:ext uri="{BB962C8B-B14F-4D97-AF65-F5344CB8AC3E}">
        <p14:creationId xmlns:p14="http://schemas.microsoft.com/office/powerpoint/2010/main" val="18918380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4" y="1697082"/>
            <a:ext cx="10918145" cy="4801314"/>
          </a:xfrm>
          <a:prstGeom prst="rect">
            <a:avLst/>
          </a:prstGeom>
          <a:noFill/>
        </p:spPr>
        <p:txBody>
          <a:bodyPr wrap="square" rtlCol="0">
            <a:spAutoFit/>
          </a:bodyPr>
          <a:lstStyle/>
          <a:p>
            <a:pPr lvl="0"/>
            <a:r>
              <a:rPr lang="en-GB" dirty="0"/>
              <a:t>1. ‘</a:t>
            </a:r>
            <a:r>
              <a:rPr lang="en-GB" i="1" dirty="0"/>
              <a:t>With a secret smile, Lily picked it up and turned it over and over in her hands.</a:t>
            </a:r>
            <a:r>
              <a:rPr lang="en-GB" dirty="0"/>
              <a:t>’</a:t>
            </a:r>
          </a:p>
          <a:p>
            <a:r>
              <a:rPr lang="en-GB" dirty="0"/>
              <a:t>What does this sentence suggest that Lily was feeling when she picked up the musical box? </a:t>
            </a:r>
            <a:r>
              <a:rPr lang="en-GB" b="1" dirty="0"/>
              <a:t>Tick two.</a:t>
            </a:r>
            <a:endParaRPr lang="en-GB" dirty="0"/>
          </a:p>
          <a:p>
            <a:endParaRPr lang="en-GB" dirty="0"/>
          </a:p>
          <a:p>
            <a:r>
              <a:rPr lang="en-GB" dirty="0"/>
              <a:t>	confused					cross</a:t>
            </a:r>
          </a:p>
          <a:p>
            <a:endParaRPr lang="en-GB" dirty="0"/>
          </a:p>
          <a:p>
            <a:endParaRPr lang="en-GB" dirty="0"/>
          </a:p>
          <a:p>
            <a:r>
              <a:rPr lang="en-GB" dirty="0"/>
              <a:t>	happy					guilty</a:t>
            </a:r>
          </a:p>
          <a:p>
            <a:pPr lvl="0"/>
            <a:endParaRPr lang="en-GB" dirty="0"/>
          </a:p>
          <a:p>
            <a:pPr lvl="0"/>
            <a:r>
              <a:rPr lang="en-GB" dirty="0"/>
              <a:t>2. ‘</a:t>
            </a:r>
            <a:r>
              <a:rPr lang="en-GB" i="1" dirty="0"/>
              <a:t>The familiar tinkle of the tune started playing immediately but there was something wrong with the little dancer.</a:t>
            </a:r>
            <a:r>
              <a:rPr lang="en-GB" dirty="0"/>
              <a:t>’ </a:t>
            </a:r>
          </a:p>
          <a:p>
            <a:r>
              <a:rPr lang="en-GB" dirty="0"/>
              <a:t>Find and copy </a:t>
            </a:r>
            <a:r>
              <a:rPr lang="en-GB" b="1" dirty="0"/>
              <a:t>one word</a:t>
            </a:r>
            <a:r>
              <a:rPr lang="en-GB" dirty="0"/>
              <a:t> in this sentence that suggests Lily had heard the music before.</a:t>
            </a:r>
          </a:p>
          <a:p>
            <a:r>
              <a:rPr lang="en-GB" dirty="0"/>
              <a:t> </a:t>
            </a:r>
          </a:p>
          <a:p>
            <a:r>
              <a:rPr lang="en-GB" dirty="0"/>
              <a:t>_______________________________</a:t>
            </a:r>
          </a:p>
          <a:p>
            <a:r>
              <a:rPr lang="en-GB" dirty="0"/>
              <a:t> </a:t>
            </a:r>
          </a:p>
          <a:p>
            <a:pPr lvl="0"/>
            <a:r>
              <a:rPr lang="en-GB" dirty="0"/>
              <a:t>3. How do you think the little dancer was feeling? Use evidence from the text to support your answer.</a:t>
            </a:r>
          </a:p>
          <a:p>
            <a:r>
              <a:rPr lang="en-GB" dirty="0"/>
              <a:t> </a:t>
            </a:r>
          </a:p>
          <a:p>
            <a:r>
              <a:rPr lang="en-GB" dirty="0"/>
              <a:t>_________________________________________________________________</a:t>
            </a:r>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699346" cy="646331"/>
          </a:xfrm>
          <a:prstGeom prst="rect">
            <a:avLst/>
          </a:prstGeom>
          <a:noFill/>
        </p:spPr>
        <p:txBody>
          <a:bodyPr wrap="none" rtlCol="0">
            <a:spAutoFit/>
          </a:bodyPr>
          <a:lstStyle/>
          <a:p>
            <a:r>
              <a:rPr lang="en-GB" sz="3600" b="1" dirty="0"/>
              <a:t>Day 28 - questions</a:t>
            </a:r>
          </a:p>
        </p:txBody>
      </p:sp>
      <p:sp>
        <p:nvSpPr>
          <p:cNvPr id="13" name="Rectangle 12">
            <a:extLst>
              <a:ext uri="{FF2B5EF4-FFF2-40B4-BE49-F238E27FC236}">
                <a16:creationId xmlns:a16="http://schemas.microsoft.com/office/drawing/2014/main" id="{E0917AE3-0ABA-4961-A462-C24E30C16555}"/>
              </a:ext>
            </a:extLst>
          </p:cNvPr>
          <p:cNvSpPr/>
          <p:nvPr/>
        </p:nvSpPr>
        <p:spPr>
          <a:xfrm>
            <a:off x="3175000" y="2448560"/>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430F9181-F4EE-4DC3-9370-204E5F902C64}"/>
              </a:ext>
            </a:extLst>
          </p:cNvPr>
          <p:cNvSpPr/>
          <p:nvPr/>
        </p:nvSpPr>
        <p:spPr>
          <a:xfrm>
            <a:off x="3175000" y="3216036"/>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75FDB877-CA87-4015-8F31-CE6D8F03A729}"/>
              </a:ext>
            </a:extLst>
          </p:cNvPr>
          <p:cNvSpPr/>
          <p:nvPr/>
        </p:nvSpPr>
        <p:spPr>
          <a:xfrm>
            <a:off x="7548880" y="2443480"/>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093099EB-FAB1-4825-AF5E-1B4F8C948E00}"/>
              </a:ext>
            </a:extLst>
          </p:cNvPr>
          <p:cNvSpPr/>
          <p:nvPr/>
        </p:nvSpPr>
        <p:spPr>
          <a:xfrm>
            <a:off x="7548880" y="3216036"/>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4286168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849545" y="1897873"/>
            <a:ext cx="10721548" cy="3970318"/>
          </a:xfrm>
          <a:prstGeom prst="rect">
            <a:avLst/>
          </a:prstGeom>
          <a:noFill/>
        </p:spPr>
        <p:txBody>
          <a:bodyPr wrap="square" rtlCol="0">
            <a:spAutoFit/>
          </a:bodyPr>
          <a:lstStyle/>
          <a:p>
            <a:r>
              <a:rPr lang="en-GB" sz="2800" dirty="0"/>
              <a:t>Science is about finding answers to questions about the world around us. To do this, we usually devise experiments designed to reveal results and patterns that help us to make sense of what we are looking at. The trick is to make sure that your investigation is actually doing what you want it to. This might seem like a strange point to make – after all, you should know what you are trying to find out. However, any number of factors could be causing an effect. These factors are known as variables. In order to be able to trust our findings, we need to make sure that we have controlled all variables except the one we are investigating.</a:t>
            </a:r>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2587183" cy="646331"/>
          </a:xfrm>
          <a:prstGeom prst="rect">
            <a:avLst/>
          </a:prstGeom>
          <a:noFill/>
        </p:spPr>
        <p:txBody>
          <a:bodyPr wrap="none" rtlCol="0">
            <a:spAutoFit/>
          </a:bodyPr>
          <a:lstStyle/>
          <a:p>
            <a:r>
              <a:rPr lang="en-GB" sz="3600" b="1" dirty="0"/>
              <a:t>Day 29 - text</a:t>
            </a:r>
          </a:p>
        </p:txBody>
      </p:sp>
    </p:spTree>
    <p:extLst>
      <p:ext uri="{BB962C8B-B14F-4D97-AF65-F5344CB8AC3E}">
        <p14:creationId xmlns:p14="http://schemas.microsoft.com/office/powerpoint/2010/main" val="2734455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10721548" cy="3416320"/>
          </a:xfrm>
          <a:prstGeom prst="rect">
            <a:avLst/>
          </a:prstGeom>
          <a:noFill/>
        </p:spPr>
        <p:txBody>
          <a:bodyPr wrap="square" rtlCol="0">
            <a:spAutoFit/>
          </a:bodyPr>
          <a:lstStyle/>
          <a:p>
            <a:pPr lvl="0"/>
            <a:r>
              <a:rPr lang="en-GB" dirty="0"/>
              <a:t>1. According to the text, what does the equator mark?</a:t>
            </a:r>
          </a:p>
          <a:p>
            <a:r>
              <a:rPr lang="en-GB" dirty="0"/>
              <a:t> </a:t>
            </a:r>
          </a:p>
          <a:p>
            <a:r>
              <a:rPr lang="en-GB" dirty="0"/>
              <a:t>______________________________________________</a:t>
            </a:r>
          </a:p>
          <a:p>
            <a:r>
              <a:rPr lang="en-GB" dirty="0"/>
              <a:t> </a:t>
            </a:r>
          </a:p>
          <a:p>
            <a:pPr lvl="0"/>
            <a:r>
              <a:rPr lang="en-GB" dirty="0"/>
              <a:t>2. How were lines of latitude established?</a:t>
            </a:r>
          </a:p>
          <a:p>
            <a:r>
              <a:rPr lang="en-GB" dirty="0"/>
              <a:t> </a:t>
            </a:r>
          </a:p>
          <a:p>
            <a:r>
              <a:rPr lang="en-GB" dirty="0"/>
              <a:t>______________________________________________</a:t>
            </a:r>
          </a:p>
          <a:p>
            <a:r>
              <a:rPr lang="en-GB" dirty="0"/>
              <a:t> </a:t>
            </a:r>
          </a:p>
          <a:p>
            <a:pPr lvl="0"/>
            <a:r>
              <a:rPr lang="en-GB" dirty="0"/>
              <a:t>3. Why was measuring longitude accurately so important to shipping?</a:t>
            </a:r>
          </a:p>
          <a:p>
            <a:r>
              <a:rPr lang="en-GB" dirty="0"/>
              <a:t> </a:t>
            </a:r>
          </a:p>
          <a:p>
            <a:r>
              <a:rPr lang="en-GB" dirty="0"/>
              <a:t>______________________________________________</a:t>
            </a:r>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465308" cy="646331"/>
          </a:xfrm>
          <a:prstGeom prst="rect">
            <a:avLst/>
          </a:prstGeom>
          <a:noFill/>
        </p:spPr>
        <p:txBody>
          <a:bodyPr wrap="none" rtlCol="0">
            <a:spAutoFit/>
          </a:bodyPr>
          <a:lstStyle/>
          <a:p>
            <a:r>
              <a:rPr lang="en-GB" sz="3600" b="1" dirty="0"/>
              <a:t>Day 2 - questions</a:t>
            </a:r>
          </a:p>
        </p:txBody>
      </p:sp>
    </p:spTree>
    <p:extLst>
      <p:ext uri="{BB962C8B-B14F-4D97-AF65-F5344CB8AC3E}">
        <p14:creationId xmlns:p14="http://schemas.microsoft.com/office/powerpoint/2010/main" val="34733230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4" y="1389200"/>
            <a:ext cx="11182306" cy="5355312"/>
          </a:xfrm>
          <a:prstGeom prst="rect">
            <a:avLst/>
          </a:prstGeom>
          <a:noFill/>
        </p:spPr>
        <p:txBody>
          <a:bodyPr wrap="square" rtlCol="0">
            <a:spAutoFit/>
          </a:bodyPr>
          <a:lstStyle/>
          <a:p>
            <a:pPr lvl="0"/>
            <a:r>
              <a:rPr lang="en-GB" dirty="0"/>
              <a:t>1. What does science try to find answers about?</a:t>
            </a:r>
          </a:p>
          <a:p>
            <a:r>
              <a:rPr lang="en-GB" dirty="0"/>
              <a:t> </a:t>
            </a:r>
          </a:p>
          <a:p>
            <a:r>
              <a:rPr lang="en-GB" dirty="0"/>
              <a:t>______________________________________________</a:t>
            </a:r>
          </a:p>
          <a:p>
            <a:r>
              <a:rPr lang="en-GB" dirty="0"/>
              <a:t> </a:t>
            </a:r>
          </a:p>
          <a:p>
            <a:pPr lvl="0"/>
            <a:r>
              <a:rPr lang="en-GB" dirty="0"/>
              <a:t>2. What does the word </a:t>
            </a:r>
            <a:r>
              <a:rPr lang="en-GB" b="1" dirty="0"/>
              <a:t>devise</a:t>
            </a:r>
            <a:r>
              <a:rPr lang="en-GB" dirty="0"/>
              <a:t> mean? </a:t>
            </a:r>
            <a:r>
              <a:rPr lang="en-GB" b="1" dirty="0"/>
              <a:t>Tick one.</a:t>
            </a:r>
            <a:endParaRPr lang="en-GB" dirty="0"/>
          </a:p>
          <a:p>
            <a:r>
              <a:rPr lang="en-GB" dirty="0"/>
              <a:t> </a:t>
            </a:r>
          </a:p>
          <a:p>
            <a:r>
              <a:rPr lang="en-GB" dirty="0"/>
              <a:t>	create					run</a:t>
            </a:r>
          </a:p>
          <a:p>
            <a:endParaRPr lang="en-GB" dirty="0"/>
          </a:p>
          <a:p>
            <a:endParaRPr lang="en-GB" dirty="0"/>
          </a:p>
          <a:p>
            <a:r>
              <a:rPr lang="en-GB" dirty="0"/>
              <a:t>	answer					reveal</a:t>
            </a:r>
          </a:p>
          <a:p>
            <a:pPr lvl="0"/>
            <a:endParaRPr lang="en-GB" dirty="0"/>
          </a:p>
          <a:p>
            <a:pPr lvl="0"/>
            <a:r>
              <a:rPr lang="en-GB" dirty="0"/>
              <a:t>3. Using information from the whole text, tick </a:t>
            </a:r>
            <a:r>
              <a:rPr lang="en-GB" b="1" dirty="0"/>
              <a:t>one box in each row </a:t>
            </a:r>
            <a:r>
              <a:rPr lang="en-GB" dirty="0"/>
              <a:t>to show whether the statements are true or false.  </a:t>
            </a:r>
          </a:p>
          <a:p>
            <a:r>
              <a:rPr lang="en-GB" dirty="0"/>
              <a:t> </a:t>
            </a:r>
          </a:p>
          <a:p>
            <a:r>
              <a:rPr lang="en-GB" dirty="0"/>
              <a:t>							</a:t>
            </a:r>
            <a:r>
              <a:rPr lang="en-GB" b="1" dirty="0"/>
              <a:t>True	False</a:t>
            </a:r>
          </a:p>
          <a:p>
            <a:r>
              <a:rPr lang="en-GB" dirty="0"/>
              <a:t>Experiments help us to answer questions about the world.</a:t>
            </a:r>
          </a:p>
          <a:p>
            <a:endParaRPr lang="en-GB" dirty="0"/>
          </a:p>
          <a:p>
            <a:r>
              <a:rPr lang="en-GB" dirty="0"/>
              <a:t>Results could be affected by more than one variable.</a:t>
            </a:r>
          </a:p>
          <a:p>
            <a:endParaRPr lang="en-GB" dirty="0"/>
          </a:p>
          <a:p>
            <a:r>
              <a:rPr lang="en-GB" dirty="0"/>
              <a:t>You have to control all variables in an investigation.</a:t>
            </a:r>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699346" cy="646331"/>
          </a:xfrm>
          <a:prstGeom prst="rect">
            <a:avLst/>
          </a:prstGeom>
          <a:noFill/>
        </p:spPr>
        <p:txBody>
          <a:bodyPr wrap="none" rtlCol="0">
            <a:spAutoFit/>
          </a:bodyPr>
          <a:lstStyle/>
          <a:p>
            <a:r>
              <a:rPr lang="en-GB" sz="3600" b="1" dirty="0"/>
              <a:t>Day 29 - questions</a:t>
            </a:r>
          </a:p>
        </p:txBody>
      </p:sp>
      <p:sp>
        <p:nvSpPr>
          <p:cNvPr id="13" name="Rectangle 12">
            <a:extLst>
              <a:ext uri="{FF2B5EF4-FFF2-40B4-BE49-F238E27FC236}">
                <a16:creationId xmlns:a16="http://schemas.microsoft.com/office/drawing/2014/main" id="{E0917AE3-0ABA-4961-A462-C24E30C16555}"/>
              </a:ext>
            </a:extLst>
          </p:cNvPr>
          <p:cNvSpPr/>
          <p:nvPr/>
        </p:nvSpPr>
        <p:spPr>
          <a:xfrm>
            <a:off x="3175000" y="2920744"/>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430F9181-F4EE-4DC3-9370-204E5F902C64}"/>
              </a:ext>
            </a:extLst>
          </p:cNvPr>
          <p:cNvSpPr/>
          <p:nvPr/>
        </p:nvSpPr>
        <p:spPr>
          <a:xfrm>
            <a:off x="3175000" y="3686537"/>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75FDB877-CA87-4015-8F31-CE6D8F03A729}"/>
              </a:ext>
            </a:extLst>
          </p:cNvPr>
          <p:cNvSpPr/>
          <p:nvPr/>
        </p:nvSpPr>
        <p:spPr>
          <a:xfrm>
            <a:off x="7548880" y="2920744"/>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093099EB-FAB1-4825-AF5E-1B4F8C948E00}"/>
              </a:ext>
            </a:extLst>
          </p:cNvPr>
          <p:cNvSpPr/>
          <p:nvPr/>
        </p:nvSpPr>
        <p:spPr>
          <a:xfrm>
            <a:off x="7548880" y="3691651"/>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1F9EF4E5-8DE5-4E30-BA8B-FBF4FFFD617E}"/>
              </a:ext>
            </a:extLst>
          </p:cNvPr>
          <p:cNvSpPr/>
          <p:nvPr/>
        </p:nvSpPr>
        <p:spPr>
          <a:xfrm>
            <a:off x="1141774" y="4968240"/>
            <a:ext cx="8307026" cy="177627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D7ABFC16-4D52-4C13-A6AA-9633665C5743}"/>
              </a:ext>
            </a:extLst>
          </p:cNvPr>
          <p:cNvSpPr/>
          <p:nvPr/>
        </p:nvSpPr>
        <p:spPr>
          <a:xfrm>
            <a:off x="1141773" y="5734032"/>
            <a:ext cx="8307026" cy="51459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1EE1A3A9-BD21-4683-A9D0-77B9EDDC4D13}"/>
              </a:ext>
            </a:extLst>
          </p:cNvPr>
          <p:cNvSpPr/>
          <p:nvPr/>
        </p:nvSpPr>
        <p:spPr>
          <a:xfrm>
            <a:off x="7122160" y="4967878"/>
            <a:ext cx="2326640" cy="177627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C6C390E3-14AF-4270-8279-E0F0DA3B8047}"/>
              </a:ext>
            </a:extLst>
          </p:cNvPr>
          <p:cNvSpPr/>
          <p:nvPr/>
        </p:nvSpPr>
        <p:spPr>
          <a:xfrm>
            <a:off x="1141772" y="5301284"/>
            <a:ext cx="8307026" cy="144322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Connector 6">
            <a:extLst>
              <a:ext uri="{FF2B5EF4-FFF2-40B4-BE49-F238E27FC236}">
                <a16:creationId xmlns:a16="http://schemas.microsoft.com/office/drawing/2014/main" id="{86582220-B2B6-4DBF-8366-805EBBE107DA}"/>
              </a:ext>
            </a:extLst>
          </p:cNvPr>
          <p:cNvCxnSpPr>
            <a:stCxn id="17" idx="0"/>
          </p:cNvCxnSpPr>
          <p:nvPr/>
        </p:nvCxnSpPr>
        <p:spPr>
          <a:xfrm>
            <a:off x="8285480" y="4967878"/>
            <a:ext cx="15240" cy="177627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500372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802411" y="1813032"/>
            <a:ext cx="10721548" cy="3970318"/>
          </a:xfrm>
          <a:prstGeom prst="rect">
            <a:avLst/>
          </a:prstGeom>
          <a:noFill/>
        </p:spPr>
        <p:txBody>
          <a:bodyPr wrap="square" rtlCol="0">
            <a:spAutoFit/>
          </a:bodyPr>
          <a:lstStyle/>
          <a:p>
            <a:r>
              <a:rPr lang="en-GB" sz="2800" dirty="0"/>
              <a:t>Science is about finding answers to questions about the world around us. To do this, we usually devise experiments designed to reveal results and patterns that help us to make sense of what we are looking at. The trick is to make sure that your investigation is actually doing what you want it to. This might seem like a strange point to make – after all, you should know what you are trying to find out. However, any number of factors could be causing an effect. These factors are known as variables. In order to be able to trust our findings, we need to make sure that we have controlled all variables except the one we are investigating.</a:t>
            </a:r>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2587183" cy="646331"/>
          </a:xfrm>
          <a:prstGeom prst="rect">
            <a:avLst/>
          </a:prstGeom>
          <a:noFill/>
        </p:spPr>
        <p:txBody>
          <a:bodyPr wrap="none" rtlCol="0">
            <a:spAutoFit/>
          </a:bodyPr>
          <a:lstStyle/>
          <a:p>
            <a:r>
              <a:rPr lang="en-GB" sz="3600" b="1" dirty="0"/>
              <a:t>Day 30 - text</a:t>
            </a:r>
          </a:p>
        </p:txBody>
      </p:sp>
    </p:spTree>
    <p:extLst>
      <p:ext uri="{BB962C8B-B14F-4D97-AF65-F5344CB8AC3E}">
        <p14:creationId xmlns:p14="http://schemas.microsoft.com/office/powerpoint/2010/main" val="37006220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9902145" cy="4524315"/>
          </a:xfrm>
          <a:prstGeom prst="rect">
            <a:avLst/>
          </a:prstGeom>
          <a:noFill/>
        </p:spPr>
        <p:txBody>
          <a:bodyPr wrap="square" rtlCol="0">
            <a:spAutoFit/>
          </a:bodyPr>
          <a:lstStyle/>
          <a:p>
            <a:pPr lvl="0"/>
            <a:r>
              <a:rPr lang="en-GB" dirty="0"/>
              <a:t>1. What are experiments designed to reveal? Find and copy two suggestions from the text.</a:t>
            </a:r>
          </a:p>
          <a:p>
            <a:r>
              <a:rPr lang="en-GB" dirty="0"/>
              <a:t> </a:t>
            </a:r>
          </a:p>
          <a:p>
            <a:r>
              <a:rPr lang="en-GB" dirty="0"/>
              <a:t>a) ________________________		b) _________________________</a:t>
            </a:r>
          </a:p>
          <a:p>
            <a:r>
              <a:rPr lang="en-GB" dirty="0"/>
              <a:t> </a:t>
            </a:r>
          </a:p>
          <a:p>
            <a:pPr lvl="0"/>
            <a:r>
              <a:rPr lang="en-GB" dirty="0"/>
              <a:t>2. According to the text, why is it not always clear what is causing an effect?</a:t>
            </a:r>
          </a:p>
          <a:p>
            <a:r>
              <a:rPr lang="en-GB" dirty="0"/>
              <a:t> </a:t>
            </a:r>
          </a:p>
          <a:p>
            <a:r>
              <a:rPr lang="en-GB" dirty="0"/>
              <a:t>_________________________________________________________________</a:t>
            </a:r>
          </a:p>
          <a:p>
            <a:r>
              <a:rPr lang="en-GB" dirty="0"/>
              <a:t> </a:t>
            </a:r>
          </a:p>
          <a:p>
            <a:pPr lvl="0"/>
            <a:r>
              <a:rPr lang="en-GB" i="1" dirty="0"/>
              <a:t>3. ‘In order to be able to trust our findings, we need to make sure that we have controlled all variables   except the one we are investigating.’</a:t>
            </a:r>
            <a:endParaRPr lang="en-GB" dirty="0"/>
          </a:p>
          <a:p>
            <a:r>
              <a:rPr lang="en-GB" dirty="0"/>
              <a:t>Give the meaning of the word </a:t>
            </a:r>
            <a:r>
              <a:rPr lang="en-GB" b="1" dirty="0"/>
              <a:t>trust</a:t>
            </a:r>
            <a:r>
              <a:rPr lang="en-GB" dirty="0"/>
              <a:t> in this sentence.</a:t>
            </a:r>
          </a:p>
          <a:p>
            <a:r>
              <a:rPr lang="en-GB" dirty="0"/>
              <a:t> </a:t>
            </a:r>
          </a:p>
          <a:p>
            <a:r>
              <a:rPr lang="en-GB" dirty="0"/>
              <a:t>_________________________________________________________________</a:t>
            </a:r>
          </a:p>
          <a:p>
            <a:r>
              <a:rPr lang="en-GB" dirty="0"/>
              <a:t> </a:t>
            </a:r>
          </a:p>
          <a:p>
            <a:r>
              <a:rPr lang="en-GB" dirty="0"/>
              <a:t>_________________________________________________________________</a:t>
            </a:r>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699346" cy="646331"/>
          </a:xfrm>
          <a:prstGeom prst="rect">
            <a:avLst/>
          </a:prstGeom>
          <a:noFill/>
        </p:spPr>
        <p:txBody>
          <a:bodyPr wrap="none" rtlCol="0">
            <a:spAutoFit/>
          </a:bodyPr>
          <a:lstStyle/>
          <a:p>
            <a:r>
              <a:rPr lang="en-GB" sz="3600" b="1" dirty="0"/>
              <a:t>Day 30 - questions</a:t>
            </a:r>
          </a:p>
        </p:txBody>
      </p:sp>
    </p:spTree>
    <p:extLst>
      <p:ext uri="{BB962C8B-B14F-4D97-AF65-F5344CB8AC3E}">
        <p14:creationId xmlns:p14="http://schemas.microsoft.com/office/powerpoint/2010/main" val="2405830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1141776" y="1605642"/>
            <a:ext cx="10721548" cy="4832092"/>
          </a:xfrm>
          <a:prstGeom prst="rect">
            <a:avLst/>
          </a:prstGeom>
          <a:noFill/>
        </p:spPr>
        <p:txBody>
          <a:bodyPr wrap="square" rtlCol="0">
            <a:spAutoFit/>
          </a:bodyPr>
          <a:lstStyle/>
          <a:p>
            <a:r>
              <a:rPr lang="en-GB" sz="2800" dirty="0"/>
              <a:t>This was it! Surely, this was where the hoard had been hidden. With mounting excitement, they clawed away at the soil on the ground directly below the portrait of Count </a:t>
            </a:r>
            <a:r>
              <a:rPr lang="en-GB" sz="2800" dirty="0" err="1"/>
              <a:t>Vasser</a:t>
            </a:r>
            <a:r>
              <a:rPr lang="en-GB" sz="2800" dirty="0"/>
              <a:t>. Soon their fingers found a square slab about half a metre across. As they blew away the remaining dirt, an inscription was revealed, carved into the stone. ‘To the thieves that seek to steal what is mine, remember this: when it comes to gold and jewels, nothing is beneath me!’</a:t>
            </a:r>
          </a:p>
          <a:p>
            <a:r>
              <a:rPr lang="en-GB" sz="2800" dirty="0"/>
              <a:t> </a:t>
            </a:r>
          </a:p>
          <a:p>
            <a:r>
              <a:rPr lang="en-GB" sz="2800" dirty="0"/>
              <a:t>But the men simply laughed. They were not daunted by threats and curses from centuries ago. Using an iron bar as a lever, they carefully lifted the heavy trap door. </a:t>
            </a:r>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2353145" cy="646331"/>
          </a:xfrm>
          <a:prstGeom prst="rect">
            <a:avLst/>
          </a:prstGeom>
          <a:noFill/>
        </p:spPr>
        <p:txBody>
          <a:bodyPr wrap="none" rtlCol="0">
            <a:spAutoFit/>
          </a:bodyPr>
          <a:lstStyle/>
          <a:p>
            <a:r>
              <a:rPr lang="en-GB" sz="3600" b="1" dirty="0"/>
              <a:t>Day 3 - text</a:t>
            </a:r>
          </a:p>
        </p:txBody>
      </p:sp>
    </p:spTree>
    <p:extLst>
      <p:ext uri="{BB962C8B-B14F-4D97-AF65-F5344CB8AC3E}">
        <p14:creationId xmlns:p14="http://schemas.microsoft.com/office/powerpoint/2010/main" val="3932160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10721548" cy="4524315"/>
          </a:xfrm>
          <a:prstGeom prst="rect">
            <a:avLst/>
          </a:prstGeom>
          <a:noFill/>
        </p:spPr>
        <p:txBody>
          <a:bodyPr wrap="square" rtlCol="0">
            <a:spAutoFit/>
          </a:bodyPr>
          <a:lstStyle/>
          <a:p>
            <a:pPr lvl="0"/>
            <a:r>
              <a:rPr lang="en-GB" dirty="0"/>
              <a:t>1. What did the men use to clear the dirt?</a:t>
            </a:r>
          </a:p>
          <a:p>
            <a:r>
              <a:rPr lang="en-GB" dirty="0"/>
              <a:t> </a:t>
            </a:r>
          </a:p>
          <a:p>
            <a:r>
              <a:rPr lang="en-GB" dirty="0"/>
              <a:t>_________________________________________________________________</a:t>
            </a:r>
          </a:p>
          <a:p>
            <a:r>
              <a:rPr lang="en-GB" dirty="0"/>
              <a:t> </a:t>
            </a:r>
          </a:p>
          <a:p>
            <a:pPr lvl="0"/>
            <a:r>
              <a:rPr lang="en-GB" dirty="0"/>
              <a:t>2. How wide was the stone slab?</a:t>
            </a:r>
          </a:p>
          <a:p>
            <a:r>
              <a:rPr lang="en-GB" dirty="0"/>
              <a:t> </a:t>
            </a:r>
          </a:p>
          <a:p>
            <a:r>
              <a:rPr lang="en-GB" dirty="0"/>
              <a:t>_________________________________________________________________</a:t>
            </a:r>
          </a:p>
          <a:p>
            <a:r>
              <a:rPr lang="en-GB" dirty="0"/>
              <a:t> </a:t>
            </a:r>
          </a:p>
          <a:p>
            <a:pPr lvl="0"/>
            <a:r>
              <a:rPr lang="en-GB" dirty="0"/>
              <a:t>3. What does the word </a:t>
            </a:r>
            <a:r>
              <a:rPr lang="en-GB" b="1" dirty="0"/>
              <a:t>daunted</a:t>
            </a:r>
            <a:r>
              <a:rPr lang="en-GB" dirty="0"/>
              <a:t> mean? </a:t>
            </a:r>
            <a:r>
              <a:rPr lang="en-GB" b="1" dirty="0"/>
              <a:t>Tick one.</a:t>
            </a:r>
          </a:p>
          <a:p>
            <a:pPr lvl="0"/>
            <a:endParaRPr lang="en-GB" b="1" dirty="0"/>
          </a:p>
          <a:p>
            <a:pPr lvl="0"/>
            <a:endParaRPr lang="en-GB" b="1" dirty="0"/>
          </a:p>
          <a:p>
            <a:pPr lvl="0"/>
            <a:r>
              <a:rPr lang="en-GB" dirty="0"/>
              <a:t>	amused				recalled</a:t>
            </a:r>
          </a:p>
          <a:p>
            <a:pPr lvl="0"/>
            <a:endParaRPr lang="en-GB" b="1" dirty="0"/>
          </a:p>
          <a:p>
            <a:pPr lvl="0"/>
            <a:endParaRPr lang="en-GB" b="1" dirty="0"/>
          </a:p>
          <a:p>
            <a:pPr lvl="0"/>
            <a:r>
              <a:rPr lang="en-GB" dirty="0"/>
              <a:t>	ghostly				scared</a:t>
            </a:r>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3465308" cy="646331"/>
          </a:xfrm>
          <a:prstGeom prst="rect">
            <a:avLst/>
          </a:prstGeom>
          <a:noFill/>
        </p:spPr>
        <p:txBody>
          <a:bodyPr wrap="none" rtlCol="0">
            <a:spAutoFit/>
          </a:bodyPr>
          <a:lstStyle/>
          <a:p>
            <a:r>
              <a:rPr lang="en-GB" sz="3600" b="1" dirty="0"/>
              <a:t>Day 3 - questions</a:t>
            </a:r>
          </a:p>
        </p:txBody>
      </p:sp>
      <p:sp>
        <p:nvSpPr>
          <p:cNvPr id="20" name="Rectangle 19">
            <a:extLst>
              <a:ext uri="{FF2B5EF4-FFF2-40B4-BE49-F238E27FC236}">
                <a16:creationId xmlns:a16="http://schemas.microsoft.com/office/drawing/2014/main" id="{821EBCCA-0F52-4495-8423-DB24B72DBE8C}"/>
              </a:ext>
            </a:extLst>
          </p:cNvPr>
          <p:cNvSpPr/>
          <p:nvPr/>
        </p:nvSpPr>
        <p:spPr>
          <a:xfrm>
            <a:off x="3261360" y="4795520"/>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B042ED57-7E76-43DD-923E-97C63DBD3982}"/>
              </a:ext>
            </a:extLst>
          </p:cNvPr>
          <p:cNvSpPr/>
          <p:nvPr/>
        </p:nvSpPr>
        <p:spPr>
          <a:xfrm>
            <a:off x="3261360" y="5598160"/>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2B57905A-C9C3-445A-B749-365F66F51D45}"/>
              </a:ext>
            </a:extLst>
          </p:cNvPr>
          <p:cNvSpPr/>
          <p:nvPr/>
        </p:nvSpPr>
        <p:spPr>
          <a:xfrm>
            <a:off x="7054341" y="5598160"/>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7F5692DF-8788-46EC-B4D2-22BC42FD2938}"/>
              </a:ext>
            </a:extLst>
          </p:cNvPr>
          <p:cNvSpPr/>
          <p:nvPr/>
        </p:nvSpPr>
        <p:spPr>
          <a:xfrm>
            <a:off x="7054341" y="4795520"/>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84913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1141776" y="1605642"/>
            <a:ext cx="10721548" cy="4832092"/>
          </a:xfrm>
          <a:prstGeom prst="rect">
            <a:avLst/>
          </a:prstGeom>
          <a:noFill/>
        </p:spPr>
        <p:txBody>
          <a:bodyPr wrap="square" rtlCol="0">
            <a:spAutoFit/>
          </a:bodyPr>
          <a:lstStyle/>
          <a:p>
            <a:r>
              <a:rPr lang="en-GB" sz="2800" dirty="0"/>
              <a:t>This was it! Surely, this was where the hoard had been hidden. With mounting excitement, they clawed away at the soil on the ground directly below the portrait of Count </a:t>
            </a:r>
            <a:r>
              <a:rPr lang="en-GB" sz="2800" dirty="0" err="1"/>
              <a:t>Vasser</a:t>
            </a:r>
            <a:r>
              <a:rPr lang="en-GB" sz="2800" dirty="0"/>
              <a:t>. Soon their fingers found a square slab about half a metre across. As they blew away the remaining dirt, an inscription was revealed, carved into the stone. ‘To the thieves that seek to steal what is mine, remember this: when it comes to gold and jewels, nothing is beneath me!’</a:t>
            </a:r>
          </a:p>
          <a:p>
            <a:r>
              <a:rPr lang="en-GB" sz="2800" dirty="0"/>
              <a:t> </a:t>
            </a:r>
          </a:p>
          <a:p>
            <a:r>
              <a:rPr lang="en-GB" sz="2800" dirty="0"/>
              <a:t>But the men simply laughed. They were not daunted by threats and curses from centuries ago. Using an iron bar as a lever, they carefully lifted the heavy trap door. </a:t>
            </a:r>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2353145" cy="646331"/>
          </a:xfrm>
          <a:prstGeom prst="rect">
            <a:avLst/>
          </a:prstGeom>
          <a:noFill/>
        </p:spPr>
        <p:txBody>
          <a:bodyPr wrap="none" rtlCol="0">
            <a:spAutoFit/>
          </a:bodyPr>
          <a:lstStyle/>
          <a:p>
            <a:r>
              <a:rPr lang="en-GB" sz="3600" b="1" dirty="0"/>
              <a:t>Day 4 - text</a:t>
            </a:r>
          </a:p>
        </p:txBody>
      </p:sp>
    </p:spTree>
    <p:extLst>
      <p:ext uri="{BB962C8B-B14F-4D97-AF65-F5344CB8AC3E}">
        <p14:creationId xmlns:p14="http://schemas.microsoft.com/office/powerpoint/2010/main" val="3369657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27526F9A719DF48A2FA1FBAAEE6B9D8" ma:contentTypeVersion="20" ma:contentTypeDescription="Create a new document." ma:contentTypeScope="" ma:versionID="fba21d462ac99bd16f61106a475c2872">
  <xsd:schema xmlns:xsd="http://www.w3.org/2001/XMLSchema" xmlns:xs="http://www.w3.org/2001/XMLSchema" xmlns:p="http://schemas.microsoft.com/office/2006/metadata/properties" xmlns:ns2="d83b21f0-10e5-4373-849a-f668e21ce89f" xmlns:ns3="21735382-042e-45b2-b67d-12664c9216c5" targetNamespace="http://schemas.microsoft.com/office/2006/metadata/properties" ma:root="true" ma:fieldsID="be29c7da182866657b761bc4d3680f02" ns2:_="" ns3:_="">
    <xsd:import namespace="d83b21f0-10e5-4373-849a-f668e21ce89f"/>
    <xsd:import namespace="21735382-042e-45b2-b67d-12664c9216c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2:MediaLengthInSecond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3b21f0-10e5-4373-849a-f668e21ce8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95f39a2c-7ee1-4bc3-873a-f84a6ad208d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1735382-042e-45b2-b67d-12664c9216c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34c880f9-43f0-4bc7-bb4f-96c0ab498fd0}" ma:internalName="TaxCatchAll" ma:showField="CatchAllData" ma:web="21735382-042e-45b2-b67d-12664c9216c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83b21f0-10e5-4373-849a-f668e21ce89f">
      <Terms xmlns="http://schemas.microsoft.com/office/infopath/2007/PartnerControls"/>
    </lcf76f155ced4ddcb4097134ff3c332f>
    <TaxCatchAll xmlns="21735382-042e-45b2-b67d-12664c9216c5"/>
  </documentManagement>
</p:properties>
</file>

<file path=customXml/itemProps1.xml><?xml version="1.0" encoding="utf-8"?>
<ds:datastoreItem xmlns:ds="http://schemas.openxmlformats.org/officeDocument/2006/customXml" ds:itemID="{50126861-83C8-4895-8A25-5500E1D34E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83b21f0-10e5-4373-849a-f668e21ce89f"/>
    <ds:schemaRef ds:uri="21735382-042e-45b2-b67d-12664c9216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1FB60FF-07D7-4A6A-A312-8FB7586327E0}">
  <ds:schemaRefs>
    <ds:schemaRef ds:uri="http://schemas.microsoft.com/sharepoint/v3/contenttype/forms"/>
  </ds:schemaRefs>
</ds:datastoreItem>
</file>

<file path=customXml/itemProps3.xml><?xml version="1.0" encoding="utf-8"?>
<ds:datastoreItem xmlns:ds="http://schemas.openxmlformats.org/officeDocument/2006/customXml" ds:itemID="{398E963E-3B60-4B4B-AE1E-0835D16A99DC}">
  <ds:schemaRefs>
    <ds:schemaRef ds:uri="http://purl.org/dc/dcmitype/"/>
    <ds:schemaRef ds:uri="21735382-042e-45b2-b67d-12664c9216c5"/>
    <ds:schemaRef ds:uri="http://schemas.microsoft.com/office/infopath/2007/PartnerControls"/>
    <ds:schemaRef ds:uri="http://purl.org/dc/terms/"/>
    <ds:schemaRef ds:uri="http://schemas.microsoft.com/office/2006/documentManagement/types"/>
    <ds:schemaRef ds:uri="http://schemas.microsoft.com/office/2006/metadata/properties"/>
    <ds:schemaRef ds:uri="http://www.w3.org/XML/1998/namespace"/>
    <ds:schemaRef ds:uri="http://purl.org/dc/elements/1.1/"/>
    <ds:schemaRef ds:uri="http://schemas.openxmlformats.org/package/2006/metadata/core-properties"/>
    <ds:schemaRef ds:uri="d83b21f0-10e5-4373-849a-f668e21ce89f"/>
  </ds:schemaRefs>
</ds:datastoreItem>
</file>

<file path=docProps/app.xml><?xml version="1.0" encoding="utf-8"?>
<Properties xmlns="http://schemas.openxmlformats.org/officeDocument/2006/extended-properties" xmlns:vt="http://schemas.openxmlformats.org/officeDocument/2006/docPropsVTypes">
  <TotalTime>4256</TotalTime>
  <Words>6647</Words>
  <Application>Microsoft Office PowerPoint</Application>
  <PresentationFormat>Widescreen</PresentationFormat>
  <Paragraphs>526</Paragraphs>
  <Slides>62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62</vt:i4>
      </vt:variant>
    </vt:vector>
  </HeadingPairs>
  <TitlesOfParts>
    <vt:vector size="67" baseType="lpstr">
      <vt:lpstr>Arial</vt:lpstr>
      <vt:lpstr>Calibri</vt:lpstr>
      <vt:lpstr>Calibri Light</vt:lpstr>
      <vt:lpstr>Times New Roman</vt:lpstr>
      <vt:lpstr>Office Theme</vt:lpstr>
      <vt:lpstr>30 days of 3 in 3 Reading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Resource</dc:title>
  <dc:creator>Microsoft Office User</dc:creator>
  <cp:lastModifiedBy>Rachel Harris</cp:lastModifiedBy>
  <cp:revision>44</cp:revision>
  <dcterms:created xsi:type="dcterms:W3CDTF">2017-03-29T13:14:03Z</dcterms:created>
  <dcterms:modified xsi:type="dcterms:W3CDTF">2023-03-10T12:04:40Z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0x010100D27526F9A719DF48A2FA1FBAAEE6B9D8</vt:lpwstr>
  </property>
</Properties>
</file>